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56"/>
  </p:notesMasterIdLst>
  <p:handoutMasterIdLst>
    <p:handoutMasterId r:id="rId57"/>
  </p:handoutMasterIdLst>
  <p:sldIdLst>
    <p:sldId id="448" r:id="rId6"/>
    <p:sldId id="259" r:id="rId7"/>
    <p:sldId id="317" r:id="rId8"/>
    <p:sldId id="325" r:id="rId9"/>
    <p:sldId id="326" r:id="rId10"/>
    <p:sldId id="324" r:id="rId11"/>
    <p:sldId id="335" r:id="rId12"/>
    <p:sldId id="336" r:id="rId13"/>
    <p:sldId id="339" r:id="rId14"/>
    <p:sldId id="417" r:id="rId15"/>
    <p:sldId id="338" r:id="rId16"/>
    <p:sldId id="441" r:id="rId17"/>
    <p:sldId id="442" r:id="rId18"/>
    <p:sldId id="443" r:id="rId19"/>
    <p:sldId id="444" r:id="rId20"/>
    <p:sldId id="446" r:id="rId21"/>
    <p:sldId id="447" r:id="rId22"/>
    <p:sldId id="264" r:id="rId23"/>
    <p:sldId id="283" r:id="rId24"/>
    <p:sldId id="312" r:id="rId25"/>
    <p:sldId id="313" r:id="rId26"/>
    <p:sldId id="314" r:id="rId27"/>
    <p:sldId id="319" r:id="rId28"/>
    <p:sldId id="315" r:id="rId29"/>
    <p:sldId id="343" r:id="rId30"/>
    <p:sldId id="344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403" r:id="rId45"/>
    <p:sldId id="298" r:id="rId46"/>
    <p:sldId id="408" r:id="rId47"/>
    <p:sldId id="410" r:id="rId48"/>
    <p:sldId id="411" r:id="rId49"/>
    <p:sldId id="412" r:id="rId50"/>
    <p:sldId id="413" r:id="rId51"/>
    <p:sldId id="414" r:id="rId52"/>
    <p:sldId id="415" r:id="rId53"/>
    <p:sldId id="416" r:id="rId54"/>
    <p:sldId id="34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746"/>
    <a:srgbClr val="000000"/>
    <a:srgbClr val="595959"/>
    <a:srgbClr val="004880"/>
    <a:srgbClr val="FFDF7D"/>
    <a:srgbClr val="66B3E4"/>
    <a:srgbClr val="ECECEC"/>
    <a:srgbClr val="7FA3BF"/>
    <a:srgbClr val="F9F0E0"/>
    <a:srgbClr val="F2F7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89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31C44A-ECDD-41A8-A820-08A53ED44ED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9B0F4-EAA2-42D0-B0FE-2AE3CB697B24}">
      <dgm:prSet/>
      <dgm:spPr/>
      <dgm:t>
        <a:bodyPr/>
        <a:lstStyle/>
        <a:p>
          <a:r>
            <a:rPr lang="en-US" b="1" i="0" dirty="0"/>
            <a:t>Root (/): </a:t>
          </a:r>
          <a:r>
            <a:rPr lang="en-US" b="0" i="0" dirty="0"/>
            <a:t> </a:t>
          </a:r>
          <a:r>
            <a:rPr lang="en-US" b="1" i="0" dirty="0"/>
            <a:t>top-level directory</a:t>
          </a:r>
          <a:r>
            <a:rPr lang="en-US" b="0" i="0" dirty="0"/>
            <a:t>  All other directories and files are </a:t>
          </a:r>
          <a:r>
            <a:rPr lang="en-US" b="1" i="0" dirty="0"/>
            <a:t>organized under the root directory.</a:t>
          </a:r>
          <a:endParaRPr lang="en-US" dirty="0"/>
        </a:p>
      </dgm:t>
    </dgm:pt>
    <dgm:pt modelId="{EC612E46-D60C-4DE1-88E9-4358463781E5}" type="parTrans" cxnId="{93507893-4C5F-4B34-AF19-21AC7700C1B4}">
      <dgm:prSet/>
      <dgm:spPr/>
      <dgm:t>
        <a:bodyPr/>
        <a:lstStyle/>
        <a:p>
          <a:endParaRPr lang="en-US"/>
        </a:p>
      </dgm:t>
    </dgm:pt>
    <dgm:pt modelId="{33C57D8E-7CC3-4F84-BB68-ADE5E0F26346}" type="sibTrans" cxnId="{93507893-4C5F-4B34-AF19-21AC7700C1B4}">
      <dgm:prSet/>
      <dgm:spPr/>
      <dgm:t>
        <a:bodyPr/>
        <a:lstStyle/>
        <a:p>
          <a:endParaRPr lang="en-US"/>
        </a:p>
      </dgm:t>
    </dgm:pt>
    <dgm:pt modelId="{463185AD-D852-4CCA-9293-C8805BECFCEB}">
      <dgm:prSet/>
      <dgm:spPr/>
      <dgm:t>
        <a:bodyPr/>
        <a:lstStyle/>
        <a:p>
          <a:r>
            <a:rPr lang="en-US" b="1" i="0" dirty="0"/>
            <a:t>/bin: </a:t>
          </a:r>
          <a:r>
            <a:rPr lang="en-US" b="0" i="0" dirty="0"/>
            <a:t>Contains essential executable binaries and commands like ls, cp, mv, etc., are located here</a:t>
          </a:r>
          <a:endParaRPr lang="en-US" dirty="0"/>
        </a:p>
      </dgm:t>
    </dgm:pt>
    <dgm:pt modelId="{EEDA36DB-3C89-472B-97CA-C582C973BAB7}" type="parTrans" cxnId="{3707CBDB-EDF2-424A-8C9C-87FBF119D73E}">
      <dgm:prSet/>
      <dgm:spPr/>
      <dgm:t>
        <a:bodyPr/>
        <a:lstStyle/>
        <a:p>
          <a:endParaRPr lang="en-US"/>
        </a:p>
      </dgm:t>
    </dgm:pt>
    <dgm:pt modelId="{39750B8C-BC6E-45B2-A395-EEE8F23F6FB8}" type="sibTrans" cxnId="{3707CBDB-EDF2-424A-8C9C-87FBF119D73E}">
      <dgm:prSet/>
      <dgm:spPr/>
      <dgm:t>
        <a:bodyPr/>
        <a:lstStyle/>
        <a:p>
          <a:endParaRPr lang="en-US"/>
        </a:p>
      </dgm:t>
    </dgm:pt>
    <dgm:pt modelId="{C0576E97-0E87-411B-91EC-AA31EB365287}">
      <dgm:prSet/>
      <dgm:spPr/>
      <dgm:t>
        <a:bodyPr/>
        <a:lstStyle/>
        <a:p>
          <a:r>
            <a:rPr lang="en-US" b="1" i="0" dirty="0"/>
            <a:t>/boot:</a:t>
          </a:r>
          <a:r>
            <a:rPr lang="en-US" b="0" i="0" dirty="0"/>
            <a:t> Contains the files required for system booting, including the kernel, bootloader configuration files, and initial RAM disk </a:t>
          </a:r>
          <a:endParaRPr lang="en-US" dirty="0"/>
        </a:p>
      </dgm:t>
    </dgm:pt>
    <dgm:pt modelId="{8B73658E-EFE6-483A-8D01-CADFF2F0361E}" type="parTrans" cxnId="{2A4EA9F4-C89C-4DE8-B647-D1D538611613}">
      <dgm:prSet/>
      <dgm:spPr/>
      <dgm:t>
        <a:bodyPr/>
        <a:lstStyle/>
        <a:p>
          <a:endParaRPr lang="en-US"/>
        </a:p>
      </dgm:t>
    </dgm:pt>
    <dgm:pt modelId="{2BC7C99B-11EE-4769-A1B0-567EA341D7A8}" type="sibTrans" cxnId="{2A4EA9F4-C89C-4DE8-B647-D1D538611613}">
      <dgm:prSet/>
      <dgm:spPr/>
      <dgm:t>
        <a:bodyPr/>
        <a:lstStyle/>
        <a:p>
          <a:endParaRPr lang="en-US"/>
        </a:p>
      </dgm:t>
    </dgm:pt>
    <dgm:pt modelId="{EDF24962-B350-4E86-9082-34F761FD1583}">
      <dgm:prSet/>
      <dgm:spPr/>
      <dgm:t>
        <a:bodyPr/>
        <a:lstStyle/>
        <a:p>
          <a:r>
            <a:rPr lang="en-US" b="1" i="0"/>
            <a:t>/dev: </a:t>
          </a:r>
          <a:r>
            <a:rPr lang="en-US" b="0" i="0"/>
            <a:t>Contains device files that represent hardware devices in the system, such as hard drives, USB devices, serial ports, etc.</a:t>
          </a:r>
          <a:endParaRPr lang="en-US"/>
        </a:p>
      </dgm:t>
    </dgm:pt>
    <dgm:pt modelId="{BDF5CE42-1FB7-4DCB-907E-74170D8CE82F}" type="parTrans" cxnId="{CA218A37-AE6B-4271-8387-B3944C42892C}">
      <dgm:prSet/>
      <dgm:spPr/>
      <dgm:t>
        <a:bodyPr/>
        <a:lstStyle/>
        <a:p>
          <a:endParaRPr lang="en-US"/>
        </a:p>
      </dgm:t>
    </dgm:pt>
    <dgm:pt modelId="{40347957-3716-4420-BB82-9727593B1905}" type="sibTrans" cxnId="{CA218A37-AE6B-4271-8387-B3944C42892C}">
      <dgm:prSet/>
      <dgm:spPr/>
      <dgm:t>
        <a:bodyPr/>
        <a:lstStyle/>
        <a:p>
          <a:endParaRPr lang="en-US"/>
        </a:p>
      </dgm:t>
    </dgm:pt>
    <dgm:pt modelId="{58D27E20-2193-4201-B8B6-312D3178A358}">
      <dgm:prSet/>
      <dgm:spPr/>
      <dgm:t>
        <a:bodyPr/>
        <a:lstStyle/>
        <a:p>
          <a:r>
            <a:rPr lang="en-US" b="1" i="0"/>
            <a:t>/etc: </a:t>
          </a:r>
          <a:r>
            <a:rPr lang="en-US" b="0" i="0"/>
            <a:t>Stores system-wide configuration files,contains various directories and files that control the behavior of the system, network settings, user authentication, and more.</a:t>
          </a:r>
          <a:endParaRPr lang="en-US"/>
        </a:p>
      </dgm:t>
    </dgm:pt>
    <dgm:pt modelId="{60028F3A-A356-4FC3-B3D1-AED6613DF147}" type="parTrans" cxnId="{BE164102-706F-480F-AA3B-9A476D7ACFCF}">
      <dgm:prSet/>
      <dgm:spPr/>
      <dgm:t>
        <a:bodyPr/>
        <a:lstStyle/>
        <a:p>
          <a:endParaRPr lang="en-US"/>
        </a:p>
      </dgm:t>
    </dgm:pt>
    <dgm:pt modelId="{AE6AB994-C3E2-446E-ADDE-B48DEC0BCFB5}" type="sibTrans" cxnId="{BE164102-706F-480F-AA3B-9A476D7ACFCF}">
      <dgm:prSet/>
      <dgm:spPr/>
      <dgm:t>
        <a:bodyPr/>
        <a:lstStyle/>
        <a:p>
          <a:endParaRPr lang="en-US"/>
        </a:p>
      </dgm:t>
    </dgm:pt>
    <dgm:pt modelId="{91D987BC-17C3-4E04-BE54-93B6E8FB9E44}">
      <dgm:prSet/>
      <dgm:spPr/>
      <dgm:t>
        <a:bodyPr/>
        <a:lstStyle/>
        <a:p>
          <a:r>
            <a:rPr lang="en-IN" b="1" i="0"/>
            <a:t>/usr: </a:t>
          </a:r>
          <a:r>
            <a:rPr lang="en-IN" b="0" i="0"/>
            <a:t>Contains user-related programs, libraries, documentation, etc. It has subdirectories like /usr/bin (user binaries), /usr/lib (libraries), /usr/include (header files), and more.</a:t>
          </a:r>
          <a:endParaRPr lang="en-US"/>
        </a:p>
      </dgm:t>
    </dgm:pt>
    <dgm:pt modelId="{8A9CE267-00B2-41F5-8167-FB1CDF565850}" type="parTrans" cxnId="{C42CD1C3-3263-4E34-81E2-392EF978F6D9}">
      <dgm:prSet/>
      <dgm:spPr/>
      <dgm:t>
        <a:bodyPr/>
        <a:lstStyle/>
        <a:p>
          <a:endParaRPr lang="en-US"/>
        </a:p>
      </dgm:t>
    </dgm:pt>
    <dgm:pt modelId="{D251B662-A97A-4654-82F5-6EB56F8DCF4C}" type="sibTrans" cxnId="{C42CD1C3-3263-4E34-81E2-392EF978F6D9}">
      <dgm:prSet/>
      <dgm:spPr/>
      <dgm:t>
        <a:bodyPr/>
        <a:lstStyle/>
        <a:p>
          <a:endParaRPr lang="en-US"/>
        </a:p>
      </dgm:t>
    </dgm:pt>
    <dgm:pt modelId="{22E53BB9-8EF1-45C7-AF60-73707D3D3EB3}">
      <dgm:prSet/>
      <dgm:spPr/>
      <dgm:t>
        <a:bodyPr/>
        <a:lstStyle/>
        <a:p>
          <a:r>
            <a:rPr lang="en-IN" b="1" i="0"/>
            <a:t>/var: </a:t>
          </a:r>
          <a:r>
            <a:rPr lang="en-IN" b="0" i="0"/>
            <a:t>Contains variable data files, such as log files, spool files, cache files, and other temporary or frequently changing data.</a:t>
          </a:r>
          <a:endParaRPr lang="en-US"/>
        </a:p>
      </dgm:t>
    </dgm:pt>
    <dgm:pt modelId="{566ECF69-9586-4B33-B1AD-94808779747F}" type="parTrans" cxnId="{EE01A148-F664-4FEC-9B7A-2898B00A5E06}">
      <dgm:prSet/>
      <dgm:spPr/>
      <dgm:t>
        <a:bodyPr/>
        <a:lstStyle/>
        <a:p>
          <a:endParaRPr lang="en-US"/>
        </a:p>
      </dgm:t>
    </dgm:pt>
    <dgm:pt modelId="{EA128DD2-7768-424D-A972-2DF1F6F0BEDB}" type="sibTrans" cxnId="{EE01A148-F664-4FEC-9B7A-2898B00A5E06}">
      <dgm:prSet/>
      <dgm:spPr/>
      <dgm:t>
        <a:bodyPr/>
        <a:lstStyle/>
        <a:p>
          <a:endParaRPr lang="en-US"/>
        </a:p>
      </dgm:t>
    </dgm:pt>
    <dgm:pt modelId="{25B059DD-3C4D-41C2-8423-619596FBF09E}" type="pres">
      <dgm:prSet presAssocID="{5F31C44A-ECDD-41A8-A820-08A53ED44ED0}" presName="root" presStyleCnt="0">
        <dgm:presLayoutVars>
          <dgm:dir/>
          <dgm:resizeHandles val="exact"/>
        </dgm:presLayoutVars>
      </dgm:prSet>
      <dgm:spPr/>
    </dgm:pt>
    <dgm:pt modelId="{F30DB2ED-E383-42A6-98CA-FE417F1E4143}" type="pres">
      <dgm:prSet presAssocID="{0829B0F4-EAA2-42D0-B0FE-2AE3CB697B24}" presName="compNode" presStyleCnt="0"/>
      <dgm:spPr/>
    </dgm:pt>
    <dgm:pt modelId="{3340C626-1F38-4AC6-9E90-B074598F16B0}" type="pres">
      <dgm:prSet presAssocID="{0829B0F4-EAA2-42D0-B0FE-2AE3CB697B24}" presName="bgRect" presStyleLbl="bgShp" presStyleIdx="0" presStyleCnt="7" custLinFactNeighborX="-3326" custLinFactNeighborY="1867"/>
      <dgm:spPr/>
    </dgm:pt>
    <dgm:pt modelId="{A892A0E4-3CC4-4D75-A223-2830587DE4CE}" type="pres">
      <dgm:prSet presAssocID="{0829B0F4-EAA2-42D0-B0FE-2AE3CB697B24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F848A8A1-49E0-40C9-B09B-F3CCBCCDC367}" type="pres">
      <dgm:prSet presAssocID="{0829B0F4-EAA2-42D0-B0FE-2AE3CB697B24}" presName="spaceRect" presStyleCnt="0"/>
      <dgm:spPr/>
    </dgm:pt>
    <dgm:pt modelId="{99289045-AB99-4DB5-9E52-C62ACBEA6FB7}" type="pres">
      <dgm:prSet presAssocID="{0829B0F4-EAA2-42D0-B0FE-2AE3CB697B24}" presName="parTx" presStyleLbl="revTx" presStyleIdx="0" presStyleCnt="7">
        <dgm:presLayoutVars>
          <dgm:chMax val="0"/>
          <dgm:chPref val="0"/>
        </dgm:presLayoutVars>
      </dgm:prSet>
      <dgm:spPr/>
    </dgm:pt>
    <dgm:pt modelId="{A8E99FDE-0AD2-43A2-B9C7-D65C402FC85A}" type="pres">
      <dgm:prSet presAssocID="{33C57D8E-7CC3-4F84-BB68-ADE5E0F26346}" presName="sibTrans" presStyleCnt="0"/>
      <dgm:spPr/>
    </dgm:pt>
    <dgm:pt modelId="{449B37D9-445E-4268-BB04-7D5203021FCC}" type="pres">
      <dgm:prSet presAssocID="{463185AD-D852-4CCA-9293-C8805BECFCEB}" presName="compNode" presStyleCnt="0"/>
      <dgm:spPr/>
    </dgm:pt>
    <dgm:pt modelId="{522361C7-82EA-4256-89F6-135C07DEF711}" type="pres">
      <dgm:prSet presAssocID="{463185AD-D852-4CCA-9293-C8805BECFCEB}" presName="bgRect" presStyleLbl="bgShp" presStyleIdx="1" presStyleCnt="7"/>
      <dgm:spPr/>
    </dgm:pt>
    <dgm:pt modelId="{53610E66-A863-4C13-8EBD-8C775AE5957A}" type="pres">
      <dgm:prSet presAssocID="{463185AD-D852-4CCA-9293-C8805BECFCEB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FAF2C117-C3FE-46A7-A251-BD7930302547}" type="pres">
      <dgm:prSet presAssocID="{463185AD-D852-4CCA-9293-C8805BECFCEB}" presName="spaceRect" presStyleCnt="0"/>
      <dgm:spPr/>
    </dgm:pt>
    <dgm:pt modelId="{2CD62A23-BBA0-412B-8A4B-8A81A71AB21E}" type="pres">
      <dgm:prSet presAssocID="{463185AD-D852-4CCA-9293-C8805BECFCEB}" presName="parTx" presStyleLbl="revTx" presStyleIdx="1" presStyleCnt="7">
        <dgm:presLayoutVars>
          <dgm:chMax val="0"/>
          <dgm:chPref val="0"/>
        </dgm:presLayoutVars>
      </dgm:prSet>
      <dgm:spPr/>
    </dgm:pt>
    <dgm:pt modelId="{B9CF1794-E5F3-4097-B476-106C26B383A9}" type="pres">
      <dgm:prSet presAssocID="{39750B8C-BC6E-45B2-A395-EEE8F23F6FB8}" presName="sibTrans" presStyleCnt="0"/>
      <dgm:spPr/>
    </dgm:pt>
    <dgm:pt modelId="{102728AE-56B7-4A69-BD46-D651A1C8C371}" type="pres">
      <dgm:prSet presAssocID="{C0576E97-0E87-411B-91EC-AA31EB365287}" presName="compNode" presStyleCnt="0"/>
      <dgm:spPr/>
    </dgm:pt>
    <dgm:pt modelId="{3AEF2D1C-8B82-413F-BFFA-E74D5CFC1EEE}" type="pres">
      <dgm:prSet presAssocID="{C0576E97-0E87-411B-91EC-AA31EB365287}" presName="bgRect" presStyleLbl="bgShp" presStyleIdx="2" presStyleCnt="7"/>
      <dgm:spPr/>
    </dgm:pt>
    <dgm:pt modelId="{22D8D90D-5D3E-4644-8E99-613685FCD4B5}" type="pres">
      <dgm:prSet presAssocID="{C0576E97-0E87-411B-91EC-AA31EB365287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B401D89-C4C9-4F24-ADD5-06ABECF98B83}" type="pres">
      <dgm:prSet presAssocID="{C0576E97-0E87-411B-91EC-AA31EB365287}" presName="spaceRect" presStyleCnt="0"/>
      <dgm:spPr/>
    </dgm:pt>
    <dgm:pt modelId="{26DCDA19-C5F0-4EE4-9F2B-1EFB62521C58}" type="pres">
      <dgm:prSet presAssocID="{C0576E97-0E87-411B-91EC-AA31EB365287}" presName="parTx" presStyleLbl="revTx" presStyleIdx="2" presStyleCnt="7">
        <dgm:presLayoutVars>
          <dgm:chMax val="0"/>
          <dgm:chPref val="0"/>
        </dgm:presLayoutVars>
      </dgm:prSet>
      <dgm:spPr/>
    </dgm:pt>
    <dgm:pt modelId="{BF749151-9786-4EE3-9F50-2AD066A25813}" type="pres">
      <dgm:prSet presAssocID="{2BC7C99B-11EE-4769-A1B0-567EA341D7A8}" presName="sibTrans" presStyleCnt="0"/>
      <dgm:spPr/>
    </dgm:pt>
    <dgm:pt modelId="{60F397D6-EB09-4514-8440-C592B9E8DFA3}" type="pres">
      <dgm:prSet presAssocID="{EDF24962-B350-4E86-9082-34F761FD1583}" presName="compNode" presStyleCnt="0"/>
      <dgm:spPr/>
    </dgm:pt>
    <dgm:pt modelId="{F9952901-66B5-4A89-A350-1DE65FC3F085}" type="pres">
      <dgm:prSet presAssocID="{EDF24962-B350-4E86-9082-34F761FD1583}" presName="bgRect" presStyleLbl="bgShp" presStyleIdx="3" presStyleCnt="7"/>
      <dgm:spPr/>
    </dgm:pt>
    <dgm:pt modelId="{5B90B022-9211-4752-9869-5E7FD5AEB660}" type="pres">
      <dgm:prSet presAssocID="{EDF24962-B350-4E86-9082-34F761FD1583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B"/>
        </a:ext>
      </dgm:extLst>
    </dgm:pt>
    <dgm:pt modelId="{F4123330-6476-4B8E-BC24-BC24E2DECAA0}" type="pres">
      <dgm:prSet presAssocID="{EDF24962-B350-4E86-9082-34F761FD1583}" presName="spaceRect" presStyleCnt="0"/>
      <dgm:spPr/>
    </dgm:pt>
    <dgm:pt modelId="{6B87E2D9-5E4A-44B5-8B9C-F7B3BC1527BD}" type="pres">
      <dgm:prSet presAssocID="{EDF24962-B350-4E86-9082-34F761FD1583}" presName="parTx" presStyleLbl="revTx" presStyleIdx="3" presStyleCnt="7">
        <dgm:presLayoutVars>
          <dgm:chMax val="0"/>
          <dgm:chPref val="0"/>
        </dgm:presLayoutVars>
      </dgm:prSet>
      <dgm:spPr/>
    </dgm:pt>
    <dgm:pt modelId="{BA78F9B9-2BE9-4D51-83E7-757DDF1281E4}" type="pres">
      <dgm:prSet presAssocID="{40347957-3716-4420-BB82-9727593B1905}" presName="sibTrans" presStyleCnt="0"/>
      <dgm:spPr/>
    </dgm:pt>
    <dgm:pt modelId="{7C6743DD-E7C7-45F1-B9A0-F60ABD9FA135}" type="pres">
      <dgm:prSet presAssocID="{58D27E20-2193-4201-B8B6-312D3178A358}" presName="compNode" presStyleCnt="0"/>
      <dgm:spPr/>
    </dgm:pt>
    <dgm:pt modelId="{8C3ABDCE-0090-41D6-A8E5-F334B348CB83}" type="pres">
      <dgm:prSet presAssocID="{58D27E20-2193-4201-B8B6-312D3178A358}" presName="bgRect" presStyleLbl="bgShp" presStyleIdx="4" presStyleCnt="7"/>
      <dgm:spPr/>
    </dgm:pt>
    <dgm:pt modelId="{2BD3D609-5533-447B-92E6-561FFBB17CF7}" type="pres">
      <dgm:prSet presAssocID="{58D27E20-2193-4201-B8B6-312D3178A358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D307F875-EB1B-406C-9652-825AF1098827}" type="pres">
      <dgm:prSet presAssocID="{58D27E20-2193-4201-B8B6-312D3178A358}" presName="spaceRect" presStyleCnt="0"/>
      <dgm:spPr/>
    </dgm:pt>
    <dgm:pt modelId="{071FB990-4F11-420C-82E0-39BBCF06A5B7}" type="pres">
      <dgm:prSet presAssocID="{58D27E20-2193-4201-B8B6-312D3178A358}" presName="parTx" presStyleLbl="revTx" presStyleIdx="4" presStyleCnt="7">
        <dgm:presLayoutVars>
          <dgm:chMax val="0"/>
          <dgm:chPref val="0"/>
        </dgm:presLayoutVars>
      </dgm:prSet>
      <dgm:spPr/>
    </dgm:pt>
    <dgm:pt modelId="{4F57DF74-FF83-4902-B5BF-B5D8D813D684}" type="pres">
      <dgm:prSet presAssocID="{AE6AB994-C3E2-446E-ADDE-B48DEC0BCFB5}" presName="sibTrans" presStyleCnt="0"/>
      <dgm:spPr/>
    </dgm:pt>
    <dgm:pt modelId="{36BB2F41-B857-4B53-BDFB-4B1BBF3E371A}" type="pres">
      <dgm:prSet presAssocID="{91D987BC-17C3-4E04-BE54-93B6E8FB9E44}" presName="compNode" presStyleCnt="0"/>
      <dgm:spPr/>
    </dgm:pt>
    <dgm:pt modelId="{2708529C-C0C5-4AD2-A44D-EDB6E3FDD0DE}" type="pres">
      <dgm:prSet presAssocID="{91D987BC-17C3-4E04-BE54-93B6E8FB9E44}" presName="bgRect" presStyleLbl="bgShp" presStyleIdx="5" presStyleCnt="7"/>
      <dgm:spPr/>
    </dgm:pt>
    <dgm:pt modelId="{BDF7F8DA-CEC8-4A34-9CE0-169D33AADFAD}" type="pres">
      <dgm:prSet presAssocID="{91D987BC-17C3-4E04-BE54-93B6E8FB9E44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2D26CDF3-A936-4FA4-A69E-1F4E4A953B37}" type="pres">
      <dgm:prSet presAssocID="{91D987BC-17C3-4E04-BE54-93B6E8FB9E44}" presName="spaceRect" presStyleCnt="0"/>
      <dgm:spPr/>
    </dgm:pt>
    <dgm:pt modelId="{D80B0736-7C14-4A06-9DB6-9D073DE95382}" type="pres">
      <dgm:prSet presAssocID="{91D987BC-17C3-4E04-BE54-93B6E8FB9E44}" presName="parTx" presStyleLbl="revTx" presStyleIdx="5" presStyleCnt="7">
        <dgm:presLayoutVars>
          <dgm:chMax val="0"/>
          <dgm:chPref val="0"/>
        </dgm:presLayoutVars>
      </dgm:prSet>
      <dgm:spPr/>
    </dgm:pt>
    <dgm:pt modelId="{93BC96EC-44B6-48A8-B4C0-8D2D653F068A}" type="pres">
      <dgm:prSet presAssocID="{D251B662-A97A-4654-82F5-6EB56F8DCF4C}" presName="sibTrans" presStyleCnt="0"/>
      <dgm:spPr/>
    </dgm:pt>
    <dgm:pt modelId="{44635B9B-5A8D-4102-893D-E4C2A9590DA1}" type="pres">
      <dgm:prSet presAssocID="{22E53BB9-8EF1-45C7-AF60-73707D3D3EB3}" presName="compNode" presStyleCnt="0"/>
      <dgm:spPr/>
    </dgm:pt>
    <dgm:pt modelId="{90523599-F529-4AFB-B494-9D15360F5EF6}" type="pres">
      <dgm:prSet presAssocID="{22E53BB9-8EF1-45C7-AF60-73707D3D3EB3}" presName="bgRect" presStyleLbl="bgShp" presStyleIdx="6" presStyleCnt="7"/>
      <dgm:spPr/>
    </dgm:pt>
    <dgm:pt modelId="{FBC68B88-CA63-4D13-B02A-1BEF546FCCC0}" type="pres">
      <dgm:prSet presAssocID="{22E53BB9-8EF1-45C7-AF60-73707D3D3EB3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00B0A7A-1D21-4D43-A06A-67200D1869A2}" type="pres">
      <dgm:prSet presAssocID="{22E53BB9-8EF1-45C7-AF60-73707D3D3EB3}" presName="spaceRect" presStyleCnt="0"/>
      <dgm:spPr/>
    </dgm:pt>
    <dgm:pt modelId="{07936C65-53DA-4C7A-ACB0-45DAB56D370C}" type="pres">
      <dgm:prSet presAssocID="{22E53BB9-8EF1-45C7-AF60-73707D3D3EB3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BE164102-706F-480F-AA3B-9A476D7ACFCF}" srcId="{5F31C44A-ECDD-41A8-A820-08A53ED44ED0}" destId="{58D27E20-2193-4201-B8B6-312D3178A358}" srcOrd="4" destOrd="0" parTransId="{60028F3A-A356-4FC3-B3D1-AED6613DF147}" sibTransId="{AE6AB994-C3E2-446E-ADDE-B48DEC0BCFB5}"/>
    <dgm:cxn modelId="{CA218A37-AE6B-4271-8387-B3944C42892C}" srcId="{5F31C44A-ECDD-41A8-A820-08A53ED44ED0}" destId="{EDF24962-B350-4E86-9082-34F761FD1583}" srcOrd="3" destOrd="0" parTransId="{BDF5CE42-1FB7-4DCB-907E-74170D8CE82F}" sibTransId="{40347957-3716-4420-BB82-9727593B1905}"/>
    <dgm:cxn modelId="{A928263D-9920-4FF5-A9A8-8D59F59D314A}" type="presOf" srcId="{0829B0F4-EAA2-42D0-B0FE-2AE3CB697B24}" destId="{99289045-AB99-4DB5-9E52-C62ACBEA6FB7}" srcOrd="0" destOrd="0" presId="urn:microsoft.com/office/officeart/2018/2/layout/IconVerticalSolidList"/>
    <dgm:cxn modelId="{ABF0775D-A6AE-4E3F-ABA5-DED5714E3051}" type="presOf" srcId="{C0576E97-0E87-411B-91EC-AA31EB365287}" destId="{26DCDA19-C5F0-4EE4-9F2B-1EFB62521C58}" srcOrd="0" destOrd="0" presId="urn:microsoft.com/office/officeart/2018/2/layout/IconVerticalSolidList"/>
    <dgm:cxn modelId="{EE01A148-F664-4FEC-9B7A-2898B00A5E06}" srcId="{5F31C44A-ECDD-41A8-A820-08A53ED44ED0}" destId="{22E53BB9-8EF1-45C7-AF60-73707D3D3EB3}" srcOrd="6" destOrd="0" parTransId="{566ECF69-9586-4B33-B1AD-94808779747F}" sibTransId="{EA128DD2-7768-424D-A972-2DF1F6F0BEDB}"/>
    <dgm:cxn modelId="{C12DF568-17CC-4ED4-B7FF-BCAD29A38FB6}" type="presOf" srcId="{463185AD-D852-4CCA-9293-C8805BECFCEB}" destId="{2CD62A23-BBA0-412B-8A4B-8A81A71AB21E}" srcOrd="0" destOrd="0" presId="urn:microsoft.com/office/officeart/2018/2/layout/IconVerticalSolidList"/>
    <dgm:cxn modelId="{4D6EAA91-C641-4585-9946-6E947CC80680}" type="presOf" srcId="{91D987BC-17C3-4E04-BE54-93B6E8FB9E44}" destId="{D80B0736-7C14-4A06-9DB6-9D073DE95382}" srcOrd="0" destOrd="0" presId="urn:microsoft.com/office/officeart/2018/2/layout/IconVerticalSolidList"/>
    <dgm:cxn modelId="{93507893-4C5F-4B34-AF19-21AC7700C1B4}" srcId="{5F31C44A-ECDD-41A8-A820-08A53ED44ED0}" destId="{0829B0F4-EAA2-42D0-B0FE-2AE3CB697B24}" srcOrd="0" destOrd="0" parTransId="{EC612E46-D60C-4DE1-88E9-4358463781E5}" sibTransId="{33C57D8E-7CC3-4F84-BB68-ADE5E0F26346}"/>
    <dgm:cxn modelId="{C2586DA8-17F6-4881-8A9A-F60D0EAB3141}" type="presOf" srcId="{22E53BB9-8EF1-45C7-AF60-73707D3D3EB3}" destId="{07936C65-53DA-4C7A-ACB0-45DAB56D370C}" srcOrd="0" destOrd="0" presId="urn:microsoft.com/office/officeart/2018/2/layout/IconVerticalSolidList"/>
    <dgm:cxn modelId="{0DCAEDB3-4C87-4E00-BD6C-008FE56101D0}" type="presOf" srcId="{5F31C44A-ECDD-41A8-A820-08A53ED44ED0}" destId="{25B059DD-3C4D-41C2-8423-619596FBF09E}" srcOrd="0" destOrd="0" presId="urn:microsoft.com/office/officeart/2018/2/layout/IconVerticalSolidList"/>
    <dgm:cxn modelId="{C42CD1C3-3263-4E34-81E2-392EF978F6D9}" srcId="{5F31C44A-ECDD-41A8-A820-08A53ED44ED0}" destId="{91D987BC-17C3-4E04-BE54-93B6E8FB9E44}" srcOrd="5" destOrd="0" parTransId="{8A9CE267-00B2-41F5-8167-FB1CDF565850}" sibTransId="{D251B662-A97A-4654-82F5-6EB56F8DCF4C}"/>
    <dgm:cxn modelId="{0A6039C6-0020-4A20-A06B-75B63A3CF30C}" type="presOf" srcId="{58D27E20-2193-4201-B8B6-312D3178A358}" destId="{071FB990-4F11-420C-82E0-39BBCF06A5B7}" srcOrd="0" destOrd="0" presId="urn:microsoft.com/office/officeart/2018/2/layout/IconVerticalSolidList"/>
    <dgm:cxn modelId="{194884D3-458F-441A-82FE-33C01162F82F}" type="presOf" srcId="{EDF24962-B350-4E86-9082-34F761FD1583}" destId="{6B87E2D9-5E4A-44B5-8B9C-F7B3BC1527BD}" srcOrd="0" destOrd="0" presId="urn:microsoft.com/office/officeart/2018/2/layout/IconVerticalSolidList"/>
    <dgm:cxn modelId="{3707CBDB-EDF2-424A-8C9C-87FBF119D73E}" srcId="{5F31C44A-ECDD-41A8-A820-08A53ED44ED0}" destId="{463185AD-D852-4CCA-9293-C8805BECFCEB}" srcOrd="1" destOrd="0" parTransId="{EEDA36DB-3C89-472B-97CA-C582C973BAB7}" sibTransId="{39750B8C-BC6E-45B2-A395-EEE8F23F6FB8}"/>
    <dgm:cxn modelId="{2A4EA9F4-C89C-4DE8-B647-D1D538611613}" srcId="{5F31C44A-ECDD-41A8-A820-08A53ED44ED0}" destId="{C0576E97-0E87-411B-91EC-AA31EB365287}" srcOrd="2" destOrd="0" parTransId="{8B73658E-EFE6-483A-8D01-CADFF2F0361E}" sibTransId="{2BC7C99B-11EE-4769-A1B0-567EA341D7A8}"/>
    <dgm:cxn modelId="{3F939F87-562F-488F-B80D-DEC6265EBF51}" type="presParOf" srcId="{25B059DD-3C4D-41C2-8423-619596FBF09E}" destId="{F30DB2ED-E383-42A6-98CA-FE417F1E4143}" srcOrd="0" destOrd="0" presId="urn:microsoft.com/office/officeart/2018/2/layout/IconVerticalSolidList"/>
    <dgm:cxn modelId="{B75266F6-31B6-4F33-9400-4DEB6056411E}" type="presParOf" srcId="{F30DB2ED-E383-42A6-98CA-FE417F1E4143}" destId="{3340C626-1F38-4AC6-9E90-B074598F16B0}" srcOrd="0" destOrd="0" presId="urn:microsoft.com/office/officeart/2018/2/layout/IconVerticalSolidList"/>
    <dgm:cxn modelId="{EE792E28-2164-461B-AC0B-41DC3E5C3FF6}" type="presParOf" srcId="{F30DB2ED-E383-42A6-98CA-FE417F1E4143}" destId="{A892A0E4-3CC4-4D75-A223-2830587DE4CE}" srcOrd="1" destOrd="0" presId="urn:microsoft.com/office/officeart/2018/2/layout/IconVerticalSolidList"/>
    <dgm:cxn modelId="{69D726AB-4DEC-47BB-9FB0-D2790CA50FC5}" type="presParOf" srcId="{F30DB2ED-E383-42A6-98CA-FE417F1E4143}" destId="{F848A8A1-49E0-40C9-B09B-F3CCBCCDC367}" srcOrd="2" destOrd="0" presId="urn:microsoft.com/office/officeart/2018/2/layout/IconVerticalSolidList"/>
    <dgm:cxn modelId="{1CF485E6-3B92-4025-A818-9EB17767A973}" type="presParOf" srcId="{F30DB2ED-E383-42A6-98CA-FE417F1E4143}" destId="{99289045-AB99-4DB5-9E52-C62ACBEA6FB7}" srcOrd="3" destOrd="0" presId="urn:microsoft.com/office/officeart/2018/2/layout/IconVerticalSolidList"/>
    <dgm:cxn modelId="{3131AA36-712F-410A-840D-9BC0025C795F}" type="presParOf" srcId="{25B059DD-3C4D-41C2-8423-619596FBF09E}" destId="{A8E99FDE-0AD2-43A2-B9C7-D65C402FC85A}" srcOrd="1" destOrd="0" presId="urn:microsoft.com/office/officeart/2018/2/layout/IconVerticalSolidList"/>
    <dgm:cxn modelId="{808D80B8-80C6-4050-9F59-777DE6F6ED48}" type="presParOf" srcId="{25B059DD-3C4D-41C2-8423-619596FBF09E}" destId="{449B37D9-445E-4268-BB04-7D5203021FCC}" srcOrd="2" destOrd="0" presId="urn:microsoft.com/office/officeart/2018/2/layout/IconVerticalSolidList"/>
    <dgm:cxn modelId="{767465B7-1FE3-4165-873E-1CE8E70FA188}" type="presParOf" srcId="{449B37D9-445E-4268-BB04-7D5203021FCC}" destId="{522361C7-82EA-4256-89F6-135C07DEF711}" srcOrd="0" destOrd="0" presId="urn:microsoft.com/office/officeart/2018/2/layout/IconVerticalSolidList"/>
    <dgm:cxn modelId="{CF3C063F-E7AE-4BC9-918F-D07B82453ADC}" type="presParOf" srcId="{449B37D9-445E-4268-BB04-7D5203021FCC}" destId="{53610E66-A863-4C13-8EBD-8C775AE5957A}" srcOrd="1" destOrd="0" presId="urn:microsoft.com/office/officeart/2018/2/layout/IconVerticalSolidList"/>
    <dgm:cxn modelId="{85F1CE3E-D475-4745-A239-045C703EDC3E}" type="presParOf" srcId="{449B37D9-445E-4268-BB04-7D5203021FCC}" destId="{FAF2C117-C3FE-46A7-A251-BD7930302547}" srcOrd="2" destOrd="0" presId="urn:microsoft.com/office/officeart/2018/2/layout/IconVerticalSolidList"/>
    <dgm:cxn modelId="{B0FDCC00-4D72-4F62-8C1C-E278318776ED}" type="presParOf" srcId="{449B37D9-445E-4268-BB04-7D5203021FCC}" destId="{2CD62A23-BBA0-412B-8A4B-8A81A71AB21E}" srcOrd="3" destOrd="0" presId="urn:microsoft.com/office/officeart/2018/2/layout/IconVerticalSolidList"/>
    <dgm:cxn modelId="{FF2236CD-8A18-451E-9EC3-58758347BB0B}" type="presParOf" srcId="{25B059DD-3C4D-41C2-8423-619596FBF09E}" destId="{B9CF1794-E5F3-4097-B476-106C26B383A9}" srcOrd="3" destOrd="0" presId="urn:microsoft.com/office/officeart/2018/2/layout/IconVerticalSolidList"/>
    <dgm:cxn modelId="{357CE50D-7427-4B3C-A266-6794F791EFF2}" type="presParOf" srcId="{25B059DD-3C4D-41C2-8423-619596FBF09E}" destId="{102728AE-56B7-4A69-BD46-D651A1C8C371}" srcOrd="4" destOrd="0" presId="urn:microsoft.com/office/officeart/2018/2/layout/IconVerticalSolidList"/>
    <dgm:cxn modelId="{651F456E-ABF7-43EB-8887-A5FCAD5D7106}" type="presParOf" srcId="{102728AE-56B7-4A69-BD46-D651A1C8C371}" destId="{3AEF2D1C-8B82-413F-BFFA-E74D5CFC1EEE}" srcOrd="0" destOrd="0" presId="urn:microsoft.com/office/officeart/2018/2/layout/IconVerticalSolidList"/>
    <dgm:cxn modelId="{E3E7FCF8-9345-40B6-B248-C8196AD64C5E}" type="presParOf" srcId="{102728AE-56B7-4A69-BD46-D651A1C8C371}" destId="{22D8D90D-5D3E-4644-8E99-613685FCD4B5}" srcOrd="1" destOrd="0" presId="urn:microsoft.com/office/officeart/2018/2/layout/IconVerticalSolidList"/>
    <dgm:cxn modelId="{6591CD18-2E30-488C-A2CC-E4762BDCF879}" type="presParOf" srcId="{102728AE-56B7-4A69-BD46-D651A1C8C371}" destId="{BB401D89-C4C9-4F24-ADD5-06ABECF98B83}" srcOrd="2" destOrd="0" presId="urn:microsoft.com/office/officeart/2018/2/layout/IconVerticalSolidList"/>
    <dgm:cxn modelId="{66A0897C-6E04-4E19-90EB-AA2CDBFCAB7A}" type="presParOf" srcId="{102728AE-56B7-4A69-BD46-D651A1C8C371}" destId="{26DCDA19-C5F0-4EE4-9F2B-1EFB62521C58}" srcOrd="3" destOrd="0" presId="urn:microsoft.com/office/officeart/2018/2/layout/IconVerticalSolidList"/>
    <dgm:cxn modelId="{168C08D8-4C13-4E9A-9B25-07B1691C1979}" type="presParOf" srcId="{25B059DD-3C4D-41C2-8423-619596FBF09E}" destId="{BF749151-9786-4EE3-9F50-2AD066A25813}" srcOrd="5" destOrd="0" presId="urn:microsoft.com/office/officeart/2018/2/layout/IconVerticalSolidList"/>
    <dgm:cxn modelId="{7F45F57C-1676-44FD-8D46-8D0CC637624C}" type="presParOf" srcId="{25B059DD-3C4D-41C2-8423-619596FBF09E}" destId="{60F397D6-EB09-4514-8440-C592B9E8DFA3}" srcOrd="6" destOrd="0" presId="urn:microsoft.com/office/officeart/2018/2/layout/IconVerticalSolidList"/>
    <dgm:cxn modelId="{E2D7A4B6-6F1A-4D5C-AD50-926A3C5396D0}" type="presParOf" srcId="{60F397D6-EB09-4514-8440-C592B9E8DFA3}" destId="{F9952901-66B5-4A89-A350-1DE65FC3F085}" srcOrd="0" destOrd="0" presId="urn:microsoft.com/office/officeart/2018/2/layout/IconVerticalSolidList"/>
    <dgm:cxn modelId="{A47FE1E7-25B4-4313-8FE0-37DFA4037EE8}" type="presParOf" srcId="{60F397D6-EB09-4514-8440-C592B9E8DFA3}" destId="{5B90B022-9211-4752-9869-5E7FD5AEB660}" srcOrd="1" destOrd="0" presId="urn:microsoft.com/office/officeart/2018/2/layout/IconVerticalSolidList"/>
    <dgm:cxn modelId="{2CC6921C-EBA8-4BA6-91D3-DD8C87A819D3}" type="presParOf" srcId="{60F397D6-EB09-4514-8440-C592B9E8DFA3}" destId="{F4123330-6476-4B8E-BC24-BC24E2DECAA0}" srcOrd="2" destOrd="0" presId="urn:microsoft.com/office/officeart/2018/2/layout/IconVerticalSolidList"/>
    <dgm:cxn modelId="{9524C254-2B7E-4722-801B-E3CA4C52632E}" type="presParOf" srcId="{60F397D6-EB09-4514-8440-C592B9E8DFA3}" destId="{6B87E2D9-5E4A-44B5-8B9C-F7B3BC1527BD}" srcOrd="3" destOrd="0" presId="urn:microsoft.com/office/officeart/2018/2/layout/IconVerticalSolidList"/>
    <dgm:cxn modelId="{6DDCF522-56D2-4BDA-92D3-2D36D6AE667B}" type="presParOf" srcId="{25B059DD-3C4D-41C2-8423-619596FBF09E}" destId="{BA78F9B9-2BE9-4D51-83E7-757DDF1281E4}" srcOrd="7" destOrd="0" presId="urn:microsoft.com/office/officeart/2018/2/layout/IconVerticalSolidList"/>
    <dgm:cxn modelId="{ACD7320F-9A76-49FC-B790-94E96F8D94D0}" type="presParOf" srcId="{25B059DD-3C4D-41C2-8423-619596FBF09E}" destId="{7C6743DD-E7C7-45F1-B9A0-F60ABD9FA135}" srcOrd="8" destOrd="0" presId="urn:microsoft.com/office/officeart/2018/2/layout/IconVerticalSolidList"/>
    <dgm:cxn modelId="{A1AC1973-7343-48A8-9364-E14EAF16DD84}" type="presParOf" srcId="{7C6743DD-E7C7-45F1-B9A0-F60ABD9FA135}" destId="{8C3ABDCE-0090-41D6-A8E5-F334B348CB83}" srcOrd="0" destOrd="0" presId="urn:microsoft.com/office/officeart/2018/2/layout/IconVerticalSolidList"/>
    <dgm:cxn modelId="{7C32382A-5EE7-4A95-BBE1-F804EB147114}" type="presParOf" srcId="{7C6743DD-E7C7-45F1-B9A0-F60ABD9FA135}" destId="{2BD3D609-5533-447B-92E6-561FFBB17CF7}" srcOrd="1" destOrd="0" presId="urn:microsoft.com/office/officeart/2018/2/layout/IconVerticalSolidList"/>
    <dgm:cxn modelId="{207C6CF7-8B57-4FF2-B9A5-5C983DAD9AA9}" type="presParOf" srcId="{7C6743DD-E7C7-45F1-B9A0-F60ABD9FA135}" destId="{D307F875-EB1B-406C-9652-825AF1098827}" srcOrd="2" destOrd="0" presId="urn:microsoft.com/office/officeart/2018/2/layout/IconVerticalSolidList"/>
    <dgm:cxn modelId="{A3D31E28-4407-4D0E-814C-5A0FD85A343F}" type="presParOf" srcId="{7C6743DD-E7C7-45F1-B9A0-F60ABD9FA135}" destId="{071FB990-4F11-420C-82E0-39BBCF06A5B7}" srcOrd="3" destOrd="0" presId="urn:microsoft.com/office/officeart/2018/2/layout/IconVerticalSolidList"/>
    <dgm:cxn modelId="{5C249258-975B-4078-B971-A42E8CB8EDD8}" type="presParOf" srcId="{25B059DD-3C4D-41C2-8423-619596FBF09E}" destId="{4F57DF74-FF83-4902-B5BF-B5D8D813D684}" srcOrd="9" destOrd="0" presId="urn:microsoft.com/office/officeart/2018/2/layout/IconVerticalSolidList"/>
    <dgm:cxn modelId="{B3B54C2A-D763-4D79-A68D-EE1CB64E810D}" type="presParOf" srcId="{25B059DD-3C4D-41C2-8423-619596FBF09E}" destId="{36BB2F41-B857-4B53-BDFB-4B1BBF3E371A}" srcOrd="10" destOrd="0" presId="urn:microsoft.com/office/officeart/2018/2/layout/IconVerticalSolidList"/>
    <dgm:cxn modelId="{980D1313-ACCF-4C61-AFCF-469BE76E6297}" type="presParOf" srcId="{36BB2F41-B857-4B53-BDFB-4B1BBF3E371A}" destId="{2708529C-C0C5-4AD2-A44D-EDB6E3FDD0DE}" srcOrd="0" destOrd="0" presId="urn:microsoft.com/office/officeart/2018/2/layout/IconVerticalSolidList"/>
    <dgm:cxn modelId="{55F82260-F0EE-4BF6-8457-373BFD9A39E8}" type="presParOf" srcId="{36BB2F41-B857-4B53-BDFB-4B1BBF3E371A}" destId="{BDF7F8DA-CEC8-4A34-9CE0-169D33AADFAD}" srcOrd="1" destOrd="0" presId="urn:microsoft.com/office/officeart/2018/2/layout/IconVerticalSolidList"/>
    <dgm:cxn modelId="{0AA59DCF-2BE2-4305-91EF-BAD06E2110EA}" type="presParOf" srcId="{36BB2F41-B857-4B53-BDFB-4B1BBF3E371A}" destId="{2D26CDF3-A936-4FA4-A69E-1F4E4A953B37}" srcOrd="2" destOrd="0" presId="urn:microsoft.com/office/officeart/2018/2/layout/IconVerticalSolidList"/>
    <dgm:cxn modelId="{33BF583C-0329-4C05-B590-0C207992579B}" type="presParOf" srcId="{36BB2F41-B857-4B53-BDFB-4B1BBF3E371A}" destId="{D80B0736-7C14-4A06-9DB6-9D073DE95382}" srcOrd="3" destOrd="0" presId="urn:microsoft.com/office/officeart/2018/2/layout/IconVerticalSolidList"/>
    <dgm:cxn modelId="{7010606B-C476-43C5-9FB9-394C7929EBD0}" type="presParOf" srcId="{25B059DD-3C4D-41C2-8423-619596FBF09E}" destId="{93BC96EC-44B6-48A8-B4C0-8D2D653F068A}" srcOrd="11" destOrd="0" presId="urn:microsoft.com/office/officeart/2018/2/layout/IconVerticalSolidList"/>
    <dgm:cxn modelId="{063AA524-286C-402A-8E36-8C8F4987D85E}" type="presParOf" srcId="{25B059DD-3C4D-41C2-8423-619596FBF09E}" destId="{44635B9B-5A8D-4102-893D-E4C2A9590DA1}" srcOrd="12" destOrd="0" presId="urn:microsoft.com/office/officeart/2018/2/layout/IconVerticalSolidList"/>
    <dgm:cxn modelId="{C28CA5FD-1AEE-4FC5-80F4-30B4377D3F9A}" type="presParOf" srcId="{44635B9B-5A8D-4102-893D-E4C2A9590DA1}" destId="{90523599-F529-4AFB-B494-9D15360F5EF6}" srcOrd="0" destOrd="0" presId="urn:microsoft.com/office/officeart/2018/2/layout/IconVerticalSolidList"/>
    <dgm:cxn modelId="{B02E99EC-2BD7-43E3-A418-BFDF8519AA6A}" type="presParOf" srcId="{44635B9B-5A8D-4102-893D-E4C2A9590DA1}" destId="{FBC68B88-CA63-4D13-B02A-1BEF546FCCC0}" srcOrd="1" destOrd="0" presId="urn:microsoft.com/office/officeart/2018/2/layout/IconVerticalSolidList"/>
    <dgm:cxn modelId="{04E96356-9C69-4A65-8910-A8915C398878}" type="presParOf" srcId="{44635B9B-5A8D-4102-893D-E4C2A9590DA1}" destId="{E00B0A7A-1D21-4D43-A06A-67200D1869A2}" srcOrd="2" destOrd="0" presId="urn:microsoft.com/office/officeart/2018/2/layout/IconVerticalSolidList"/>
    <dgm:cxn modelId="{F0BDD0C0-518F-485C-9251-570125FFC179}" type="presParOf" srcId="{44635B9B-5A8D-4102-893D-E4C2A9590DA1}" destId="{07936C65-53DA-4C7A-ACB0-45DAB56D370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0C626-1F38-4AC6-9E90-B074598F16B0}">
      <dsp:nvSpPr>
        <dsp:cNvPr id="0" name=""/>
        <dsp:cNvSpPr/>
      </dsp:nvSpPr>
      <dsp:spPr>
        <a:xfrm>
          <a:off x="0" y="11105"/>
          <a:ext cx="11290465" cy="5725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92A0E4-3CC4-4D75-A223-2830587DE4CE}">
      <dsp:nvSpPr>
        <dsp:cNvPr id="0" name=""/>
        <dsp:cNvSpPr/>
      </dsp:nvSpPr>
      <dsp:spPr>
        <a:xfrm>
          <a:off x="173196" y="129239"/>
          <a:ext cx="314902" cy="3149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289045-AB99-4DB5-9E52-C62ACBEA6FB7}">
      <dsp:nvSpPr>
        <dsp:cNvPr id="0" name=""/>
        <dsp:cNvSpPr/>
      </dsp:nvSpPr>
      <dsp:spPr>
        <a:xfrm>
          <a:off x="661294" y="415"/>
          <a:ext cx="10629170" cy="572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595" tIns="60595" rIns="60595" bIns="6059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Root (/): </a:t>
          </a:r>
          <a:r>
            <a:rPr lang="en-US" sz="1600" b="0" i="0" kern="1200" dirty="0"/>
            <a:t> </a:t>
          </a:r>
          <a:r>
            <a:rPr lang="en-US" sz="1600" b="1" i="0" kern="1200" dirty="0"/>
            <a:t>top-level directory</a:t>
          </a:r>
          <a:r>
            <a:rPr lang="en-US" sz="1600" b="0" i="0" kern="1200" dirty="0"/>
            <a:t>  All other directories and files are </a:t>
          </a:r>
          <a:r>
            <a:rPr lang="en-US" sz="1600" b="1" i="0" kern="1200" dirty="0"/>
            <a:t>organized under the root directory.</a:t>
          </a:r>
          <a:endParaRPr lang="en-US" sz="1600" kern="1200" dirty="0"/>
        </a:p>
      </dsp:txBody>
      <dsp:txXfrm>
        <a:off x="661294" y="415"/>
        <a:ext cx="10629170" cy="572549"/>
      </dsp:txXfrm>
    </dsp:sp>
    <dsp:sp modelId="{522361C7-82EA-4256-89F6-135C07DEF711}">
      <dsp:nvSpPr>
        <dsp:cNvPr id="0" name=""/>
        <dsp:cNvSpPr/>
      </dsp:nvSpPr>
      <dsp:spPr>
        <a:xfrm>
          <a:off x="0" y="716102"/>
          <a:ext cx="11290465" cy="5725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610E66-A863-4C13-8EBD-8C775AE5957A}">
      <dsp:nvSpPr>
        <dsp:cNvPr id="0" name=""/>
        <dsp:cNvSpPr/>
      </dsp:nvSpPr>
      <dsp:spPr>
        <a:xfrm>
          <a:off x="173196" y="844926"/>
          <a:ext cx="314902" cy="3149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62A23-BBA0-412B-8A4B-8A81A71AB21E}">
      <dsp:nvSpPr>
        <dsp:cNvPr id="0" name=""/>
        <dsp:cNvSpPr/>
      </dsp:nvSpPr>
      <dsp:spPr>
        <a:xfrm>
          <a:off x="661294" y="716102"/>
          <a:ext cx="10629170" cy="572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595" tIns="60595" rIns="60595" bIns="6059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/bin: </a:t>
          </a:r>
          <a:r>
            <a:rPr lang="en-US" sz="1600" b="0" i="0" kern="1200" dirty="0"/>
            <a:t>Contains essential executable binaries and commands like ls, cp, mv, etc., are located here</a:t>
          </a:r>
          <a:endParaRPr lang="en-US" sz="1600" kern="1200" dirty="0"/>
        </a:p>
      </dsp:txBody>
      <dsp:txXfrm>
        <a:off x="661294" y="716102"/>
        <a:ext cx="10629170" cy="572549"/>
      </dsp:txXfrm>
    </dsp:sp>
    <dsp:sp modelId="{3AEF2D1C-8B82-413F-BFFA-E74D5CFC1EEE}">
      <dsp:nvSpPr>
        <dsp:cNvPr id="0" name=""/>
        <dsp:cNvSpPr/>
      </dsp:nvSpPr>
      <dsp:spPr>
        <a:xfrm>
          <a:off x="0" y="1431789"/>
          <a:ext cx="11290465" cy="5725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D8D90D-5D3E-4644-8E99-613685FCD4B5}">
      <dsp:nvSpPr>
        <dsp:cNvPr id="0" name=""/>
        <dsp:cNvSpPr/>
      </dsp:nvSpPr>
      <dsp:spPr>
        <a:xfrm>
          <a:off x="173196" y="1560612"/>
          <a:ext cx="314902" cy="3149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CDA19-C5F0-4EE4-9F2B-1EFB62521C58}">
      <dsp:nvSpPr>
        <dsp:cNvPr id="0" name=""/>
        <dsp:cNvSpPr/>
      </dsp:nvSpPr>
      <dsp:spPr>
        <a:xfrm>
          <a:off x="661294" y="1431789"/>
          <a:ext cx="10629170" cy="572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595" tIns="60595" rIns="60595" bIns="6059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/boot:</a:t>
          </a:r>
          <a:r>
            <a:rPr lang="en-US" sz="1600" b="0" i="0" kern="1200" dirty="0"/>
            <a:t> Contains the files required for system booting, including the kernel, bootloader configuration files, and initial RAM disk </a:t>
          </a:r>
          <a:endParaRPr lang="en-US" sz="1600" kern="1200" dirty="0"/>
        </a:p>
      </dsp:txBody>
      <dsp:txXfrm>
        <a:off x="661294" y="1431789"/>
        <a:ext cx="10629170" cy="572549"/>
      </dsp:txXfrm>
    </dsp:sp>
    <dsp:sp modelId="{F9952901-66B5-4A89-A350-1DE65FC3F085}">
      <dsp:nvSpPr>
        <dsp:cNvPr id="0" name=""/>
        <dsp:cNvSpPr/>
      </dsp:nvSpPr>
      <dsp:spPr>
        <a:xfrm>
          <a:off x="0" y="2147475"/>
          <a:ext cx="11290465" cy="5725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90B022-9211-4752-9869-5E7FD5AEB660}">
      <dsp:nvSpPr>
        <dsp:cNvPr id="0" name=""/>
        <dsp:cNvSpPr/>
      </dsp:nvSpPr>
      <dsp:spPr>
        <a:xfrm>
          <a:off x="173196" y="2276299"/>
          <a:ext cx="314902" cy="3149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87E2D9-5E4A-44B5-8B9C-F7B3BC1527BD}">
      <dsp:nvSpPr>
        <dsp:cNvPr id="0" name=""/>
        <dsp:cNvSpPr/>
      </dsp:nvSpPr>
      <dsp:spPr>
        <a:xfrm>
          <a:off x="661294" y="2147475"/>
          <a:ext cx="10629170" cy="572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595" tIns="60595" rIns="60595" bIns="6059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/dev: </a:t>
          </a:r>
          <a:r>
            <a:rPr lang="en-US" sz="1600" b="0" i="0" kern="1200"/>
            <a:t>Contains device files that represent hardware devices in the system, such as hard drives, USB devices, serial ports, etc.</a:t>
          </a:r>
          <a:endParaRPr lang="en-US" sz="1600" kern="1200"/>
        </a:p>
      </dsp:txBody>
      <dsp:txXfrm>
        <a:off x="661294" y="2147475"/>
        <a:ext cx="10629170" cy="572549"/>
      </dsp:txXfrm>
    </dsp:sp>
    <dsp:sp modelId="{8C3ABDCE-0090-41D6-A8E5-F334B348CB83}">
      <dsp:nvSpPr>
        <dsp:cNvPr id="0" name=""/>
        <dsp:cNvSpPr/>
      </dsp:nvSpPr>
      <dsp:spPr>
        <a:xfrm>
          <a:off x="0" y="2863162"/>
          <a:ext cx="11290465" cy="5725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D3D609-5533-447B-92E6-561FFBB17CF7}">
      <dsp:nvSpPr>
        <dsp:cNvPr id="0" name=""/>
        <dsp:cNvSpPr/>
      </dsp:nvSpPr>
      <dsp:spPr>
        <a:xfrm>
          <a:off x="173196" y="2991986"/>
          <a:ext cx="314902" cy="3149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1FB990-4F11-420C-82E0-39BBCF06A5B7}">
      <dsp:nvSpPr>
        <dsp:cNvPr id="0" name=""/>
        <dsp:cNvSpPr/>
      </dsp:nvSpPr>
      <dsp:spPr>
        <a:xfrm>
          <a:off x="661294" y="2863162"/>
          <a:ext cx="10629170" cy="572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595" tIns="60595" rIns="60595" bIns="6059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/etc: </a:t>
          </a:r>
          <a:r>
            <a:rPr lang="en-US" sz="1600" b="0" i="0" kern="1200"/>
            <a:t>Stores system-wide configuration files,contains various directories and files that control the behavior of the system, network settings, user authentication, and more.</a:t>
          </a:r>
          <a:endParaRPr lang="en-US" sz="1600" kern="1200"/>
        </a:p>
      </dsp:txBody>
      <dsp:txXfrm>
        <a:off x="661294" y="2863162"/>
        <a:ext cx="10629170" cy="572549"/>
      </dsp:txXfrm>
    </dsp:sp>
    <dsp:sp modelId="{2708529C-C0C5-4AD2-A44D-EDB6E3FDD0DE}">
      <dsp:nvSpPr>
        <dsp:cNvPr id="0" name=""/>
        <dsp:cNvSpPr/>
      </dsp:nvSpPr>
      <dsp:spPr>
        <a:xfrm>
          <a:off x="0" y="3578849"/>
          <a:ext cx="11290465" cy="5725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F7F8DA-CEC8-4A34-9CE0-169D33AADFAD}">
      <dsp:nvSpPr>
        <dsp:cNvPr id="0" name=""/>
        <dsp:cNvSpPr/>
      </dsp:nvSpPr>
      <dsp:spPr>
        <a:xfrm>
          <a:off x="173196" y="3707672"/>
          <a:ext cx="314902" cy="3149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B0736-7C14-4A06-9DB6-9D073DE95382}">
      <dsp:nvSpPr>
        <dsp:cNvPr id="0" name=""/>
        <dsp:cNvSpPr/>
      </dsp:nvSpPr>
      <dsp:spPr>
        <a:xfrm>
          <a:off x="661294" y="3578849"/>
          <a:ext cx="10629170" cy="572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595" tIns="60595" rIns="60595" bIns="6059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/>
            <a:t>/usr: </a:t>
          </a:r>
          <a:r>
            <a:rPr lang="en-IN" sz="1600" b="0" i="0" kern="1200"/>
            <a:t>Contains user-related programs, libraries, documentation, etc. It has subdirectories like /usr/bin (user binaries), /usr/lib (libraries), /usr/include (header files), and more.</a:t>
          </a:r>
          <a:endParaRPr lang="en-US" sz="1600" kern="1200"/>
        </a:p>
      </dsp:txBody>
      <dsp:txXfrm>
        <a:off x="661294" y="3578849"/>
        <a:ext cx="10629170" cy="572549"/>
      </dsp:txXfrm>
    </dsp:sp>
    <dsp:sp modelId="{90523599-F529-4AFB-B494-9D15360F5EF6}">
      <dsp:nvSpPr>
        <dsp:cNvPr id="0" name=""/>
        <dsp:cNvSpPr/>
      </dsp:nvSpPr>
      <dsp:spPr>
        <a:xfrm>
          <a:off x="0" y="4294535"/>
          <a:ext cx="11290465" cy="5725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C68B88-CA63-4D13-B02A-1BEF546FCCC0}">
      <dsp:nvSpPr>
        <dsp:cNvPr id="0" name=""/>
        <dsp:cNvSpPr/>
      </dsp:nvSpPr>
      <dsp:spPr>
        <a:xfrm>
          <a:off x="173196" y="4423359"/>
          <a:ext cx="314902" cy="31490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36C65-53DA-4C7A-ACB0-45DAB56D370C}">
      <dsp:nvSpPr>
        <dsp:cNvPr id="0" name=""/>
        <dsp:cNvSpPr/>
      </dsp:nvSpPr>
      <dsp:spPr>
        <a:xfrm>
          <a:off x="661294" y="4294535"/>
          <a:ext cx="10629170" cy="572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595" tIns="60595" rIns="60595" bIns="6059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/>
            <a:t>/var: </a:t>
          </a:r>
          <a:r>
            <a:rPr lang="en-IN" sz="1600" b="0" i="0" kern="1200"/>
            <a:t>Contains variable data files, such as log files, spool files, cache files, and other temporary or frequently changing data.</a:t>
          </a:r>
          <a:endParaRPr lang="en-US" sz="1600" kern="1200"/>
        </a:p>
      </dsp:txBody>
      <dsp:txXfrm>
        <a:off x="661294" y="4294535"/>
        <a:ext cx="10629170" cy="572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412D67-2B4E-9F55-6EDC-F2256BD021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668C3D-E520-C942-CFB7-27E263C06F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296E7-6EEA-4CEF-8F27-97AAB1939405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DE418-482A-7A43-F10A-2705951C1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D5FD8-B708-FF93-D8FD-7A2F3AD618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8EA95-EEDE-466E-B94C-8B572EEF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948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BD11AF-20F7-4BC2-9305-25890F258C0B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8FAFF-7FF8-45E5-836D-6A1B42F44D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463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3309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32;p6:notes">
            <a:extLst>
              <a:ext uri="{FF2B5EF4-FFF2-40B4-BE49-F238E27FC236}">
                <a16:creationId xmlns:a16="http://schemas.microsoft.com/office/drawing/2014/main" id="{8337D078-D3F8-F51F-A8B7-C97725478C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4114800"/>
          </a:xfrm>
          <a:noFill/>
          <a:ln>
            <a:noFill/>
          </a:ln>
        </p:spPr>
        <p:txBody>
          <a:bodyPr wrap="square" lIns="91421" tIns="91421" rIns="91421" bIns="9142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3" name="Google Shape;1133;p6:notes">
            <a:extLst>
              <a:ext uri="{FF2B5EF4-FFF2-40B4-BE49-F238E27FC236}">
                <a16:creationId xmlns:a16="http://schemas.microsoft.com/office/drawing/2014/main" id="{C5E8E1DF-0009-1C77-5CB8-C6487C8DB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noFill/>
          <a:ln w="12701">
            <a:solidFill>
              <a:srgbClr val="000000"/>
            </a:solidFill>
            <a:prstDash val="soli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;p6:notes">
            <a:extLst>
              <a:ext uri="{FF2B5EF4-FFF2-40B4-BE49-F238E27FC236}">
                <a16:creationId xmlns:a16="http://schemas.microsoft.com/office/drawing/2014/main" id="{BA7D9126-FEA9-848A-23EB-473B5FFDBC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4114800"/>
          </a:xfrm>
          <a:noFill/>
          <a:ln>
            <a:noFill/>
          </a:ln>
        </p:spPr>
        <p:txBody>
          <a:bodyPr wrap="square" lIns="91421" tIns="91421" rIns="91421" bIns="9142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3" name="Google Shape;124;p6:notes">
            <a:extLst>
              <a:ext uri="{FF2B5EF4-FFF2-40B4-BE49-F238E27FC236}">
                <a16:creationId xmlns:a16="http://schemas.microsoft.com/office/drawing/2014/main" id="{68A25EF2-565A-B131-201B-2042A348D0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noFill/>
          <a:ln w="12701">
            <a:solidFill>
              <a:srgbClr val="000000"/>
            </a:solidFill>
            <a:prstDash val="soli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0EA10B1E-4FA2-D72F-F444-DB648FFEBB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" t="1147" b="4270"/>
          <a:stretch/>
        </p:blipFill>
        <p:spPr>
          <a:xfrm>
            <a:off x="-28124" y="0"/>
            <a:ext cx="12220123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6931615-3EFD-406D-8CAB-500F498BBC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9891" y="3006522"/>
            <a:ext cx="8937171" cy="1421928"/>
          </a:xfrm>
          <a:noFill/>
        </p:spPr>
        <p:txBody>
          <a:bodyPr wrap="square" rtlCol="0">
            <a:spAutoFit/>
          </a:bodyPr>
          <a:lstStyle>
            <a:lvl1pPr>
              <a:defRPr lang="en-US" sz="4800" b="1" dirty="0">
                <a:solidFill>
                  <a:schemeClr val="bg1"/>
                </a:solidFill>
                <a:latin typeface="Frutiger 45 Light" pitchFamily="2" charset="0"/>
                <a:ea typeface="Frutiger 45 Light" pitchFamily="2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1413D66-879B-990C-642E-1E1E0D8F30F0}"/>
              </a:ext>
            </a:extLst>
          </p:cNvPr>
          <p:cNvSpPr txBox="1">
            <a:spLocks/>
          </p:cNvSpPr>
          <p:nvPr userDrawn="1"/>
        </p:nvSpPr>
        <p:spPr>
          <a:xfrm>
            <a:off x="1089891" y="4473456"/>
            <a:ext cx="8937171" cy="43858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Frutiger 45 Light" pitchFamily="2" charset="0"/>
                <a:ea typeface="Frutiger 45 Light" pitchFamily="2" charset="0"/>
                <a:cs typeface="Calibri" panose="020F0502020204030204" pitchFamily="34" charset="0"/>
              </a:defRPr>
            </a:lvl1pPr>
          </a:lstStyle>
          <a:p>
            <a:r>
              <a:rPr lang="en-US" sz="2500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EFC81-BEEE-352B-0244-DD36B67B80C9}"/>
              </a:ext>
            </a:extLst>
          </p:cNvPr>
          <p:cNvSpPr txBox="1">
            <a:spLocks/>
          </p:cNvSpPr>
          <p:nvPr userDrawn="1"/>
        </p:nvSpPr>
        <p:spPr>
          <a:xfrm>
            <a:off x="1089890" y="5263013"/>
            <a:ext cx="8937171" cy="58753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Frutiger 45 Light" pitchFamily="2" charset="0"/>
                <a:ea typeface="Frutiger 45 Light" pitchFamily="2" charset="0"/>
                <a:cs typeface="Calibri" panose="020F0502020204030204" pitchFamily="34" charset="0"/>
              </a:defRPr>
            </a:lvl1pPr>
          </a:lstStyle>
          <a:p>
            <a:pPr>
              <a:lnSpc>
                <a:spcPts val="2000"/>
              </a:lnSpc>
            </a:pPr>
            <a:r>
              <a:rPr lang="en-US" sz="1400" b="1" dirty="0"/>
              <a:t>Presenter Name</a:t>
            </a:r>
          </a:p>
          <a:p>
            <a:pPr>
              <a:lnSpc>
                <a:spcPts val="2000"/>
              </a:lnSpc>
            </a:pPr>
            <a:r>
              <a:rPr lang="en-US" sz="1400" b="0" dirty="0"/>
              <a:t>Month, 20XX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A4A541-3236-7C7A-108F-C328E38F39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934" y="323988"/>
            <a:ext cx="2323604" cy="66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5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6CF0EE8-1D27-DB0B-D74F-2627C320CB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3CBCC0C3-A39C-312F-C0F0-B965E11FFDA0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0E2AFA92-4A8A-D692-CB16-A5351C9E57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62"/>
            <a:ext cx="5760164" cy="4106844"/>
          </a:xfrm>
          <a:prstGeom prst="rect">
            <a:avLst/>
          </a:prstGeom>
        </p:spPr>
      </p:pic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773A9ED4-9BDF-42B0-B98D-5F105B1AC1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46042" y="961005"/>
            <a:ext cx="8911647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dirty="0">
                <a:solidFill>
                  <a:srgbClr val="595959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Title Here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B90635A-C270-48A0-A1B0-C1B896E998A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663792" y="1712849"/>
            <a:ext cx="8864415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 marL="114300" indent="-342900">
              <a:buFont typeface="Wingdings" pitchFamily="2" charset="2"/>
              <a:buChar char="§"/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 marL="1085850" indent="-285750">
              <a:buFont typeface="Wingdings" pitchFamily="2" charset="2"/>
              <a:buChar char="§"/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 marL="1600200" indent="-285750">
              <a:buFont typeface="Wingdings" pitchFamily="2" charset="2"/>
              <a:buChar char="§"/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buFont typeface="Wingdings" pitchFamily="2" charset="2"/>
              <a:buChar char="§"/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Click to edit Master text styles</a:t>
            </a:r>
          </a:p>
          <a:p>
            <a:pPr marL="1028700" lvl="2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Second level</a:t>
            </a:r>
          </a:p>
          <a:p>
            <a:pPr marL="1543050" lvl="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 err="1"/>
              <a:t>fsdfdasfdsafasdfsdfa</a:t>
            </a:r>
            <a:endParaRPr lang="en-US" dirty="0"/>
          </a:p>
          <a:p>
            <a:pPr marL="285750" lvl="2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Third level</a:t>
            </a:r>
          </a:p>
          <a:p>
            <a:pPr marL="285750" lvl="3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Fourth level</a:t>
            </a:r>
          </a:p>
          <a:p>
            <a:pPr marL="285750" lvl="4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868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5C7D-CC90-4232-9BFD-B2B1B29D3D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1163411"/>
            <a:ext cx="10515600" cy="1325563"/>
          </a:xfrm>
        </p:spPr>
        <p:txBody>
          <a:bodyPr>
            <a:normAutofit/>
          </a:bodyPr>
          <a:lstStyle>
            <a:lvl1pPr>
              <a:defRPr lang="en-US" sz="2800" b="1" kern="1200" dirty="0">
                <a:solidFill>
                  <a:srgbClr val="595959"/>
                </a:solidFill>
                <a:latin typeface="Frutiger 45 Light" pitchFamily="2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Headline goes here</a:t>
            </a:r>
            <a:br>
              <a:rPr lang="en-US" dirty="0"/>
            </a:br>
            <a:r>
              <a:rPr lang="en-US" dirty="0"/>
              <a:t>Headline goes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252767-4743-47D6-B4D1-07FC2385D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400" y="2815546"/>
            <a:ext cx="10515600" cy="27432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11611A3D-47D0-3647-0CCE-0CB7D32E60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63F4705-5885-9139-7C1E-5E2F720F77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9314451A-6C5B-D5A1-9DD9-55A1359B67FC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51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CDA55D2-453F-4E7D-AF30-1542DF26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57200"/>
            <a:ext cx="4293054" cy="1600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1469E54-C50A-4DB5-B104-9B9988317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972" y="2057400"/>
            <a:ext cx="4293054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8A5CEA-5F4E-4109-ACB7-808AE0D5B1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06569" y="2055542"/>
            <a:ext cx="5181599" cy="3813445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Fifth level</a:t>
            </a:r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7916254B-43C5-9C82-7FF6-BC881992F7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32BAEA48-FEC5-7F2A-1732-CFFB91C99D61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95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B7F8B00-12EF-4751-A034-D733BB7D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57200"/>
            <a:ext cx="4293054" cy="1600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5B0E1B6-489C-4643-9FE5-9D4A936A7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/>
          <a:lstStyle>
            <a:lvl1pPr marL="0" indent="0">
              <a:buNone/>
              <a:defRPr sz="32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70DA0CC-8337-43E8-B632-01AC9639E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972" y="2057400"/>
            <a:ext cx="4293054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B70154DA-9096-81F4-B455-E3499A1BD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3D440A3F-6F49-A806-CA5F-776CACB1FDFB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885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7878D79-3823-9575-1C88-56C4110E1E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379A390-F031-B6A4-9699-D7473C2034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BA5E112F-F5E3-1239-9356-9397EE4D0862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726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3948A3-32FA-5533-16DA-635E26595B61}"/>
              </a:ext>
            </a:extLst>
          </p:cNvPr>
          <p:cNvSpPr/>
          <p:nvPr userDrawn="1"/>
        </p:nvSpPr>
        <p:spPr>
          <a:xfrm flipV="1">
            <a:off x="3351682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47ABFF-7AC4-BAD1-41A4-E1FE5B8092EF}"/>
              </a:ext>
            </a:extLst>
          </p:cNvPr>
          <p:cNvSpPr/>
          <p:nvPr userDrawn="1"/>
        </p:nvSpPr>
        <p:spPr>
          <a:xfrm flipV="1">
            <a:off x="533272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963FEE-DF85-5D77-1E01-49124A2CEAF5}"/>
              </a:ext>
            </a:extLst>
          </p:cNvPr>
          <p:cNvSpPr/>
          <p:nvPr userDrawn="1"/>
        </p:nvSpPr>
        <p:spPr>
          <a:xfrm flipV="1">
            <a:off x="6170092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653896-D7CD-93EE-8417-E2C2E847A910}"/>
              </a:ext>
            </a:extLst>
          </p:cNvPr>
          <p:cNvSpPr/>
          <p:nvPr userDrawn="1"/>
        </p:nvSpPr>
        <p:spPr>
          <a:xfrm flipV="1">
            <a:off x="8988503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2ACBE6E-5DAE-5B6C-1E92-11C9C662339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6182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15DCB66B-4DA5-68F3-EAAE-A7B0A4F3B1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8023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416EDE06-9533-67FB-BF24-DF6C76E3E62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9864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690D0B6E-A10C-4C7A-3858-68AF26206F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817060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7A05C422-6C2D-D524-06F6-FEBC6355E1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23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3B1E9743-4863-A723-9C60-5FC5D3DBEA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5264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CD805F55-EF87-C927-683C-402E3B4349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7105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9318E5AB-5357-32EC-1C6F-7497D78CAE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89465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A48394A-EAF3-AA74-A443-B84109539DEE}"/>
              </a:ext>
            </a:extLst>
          </p:cNvPr>
          <p:cNvSpPr/>
          <p:nvPr userDrawn="1"/>
        </p:nvSpPr>
        <p:spPr>
          <a:xfrm>
            <a:off x="1232786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215128-DC01-82B5-FF95-CD17B9ACB12C}"/>
              </a:ext>
            </a:extLst>
          </p:cNvPr>
          <p:cNvSpPr/>
          <p:nvPr userDrawn="1"/>
        </p:nvSpPr>
        <p:spPr>
          <a:xfrm>
            <a:off x="4051196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E91DFC-E616-7C47-DF0B-7E06270BF99C}"/>
              </a:ext>
            </a:extLst>
          </p:cNvPr>
          <p:cNvSpPr/>
          <p:nvPr userDrawn="1"/>
        </p:nvSpPr>
        <p:spPr>
          <a:xfrm>
            <a:off x="6869606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A168DF-9E56-0C0D-7485-F28F78F2D2C0}"/>
              </a:ext>
            </a:extLst>
          </p:cNvPr>
          <p:cNvSpPr/>
          <p:nvPr userDrawn="1"/>
        </p:nvSpPr>
        <p:spPr>
          <a:xfrm>
            <a:off x="9688017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FB3665BC-C3D4-CE79-80F3-7F34FA3ECD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234" y="3298206"/>
            <a:ext cx="2264685" cy="42556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bold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9" name="Text Placeholder 15">
            <a:extLst>
              <a:ext uri="{FF2B5EF4-FFF2-40B4-BE49-F238E27FC236}">
                <a16:creationId xmlns:a16="http://schemas.microsoft.com/office/drawing/2014/main" id="{E06ACF8C-308D-25A7-590F-09AAE35138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52644" y="3298206"/>
            <a:ext cx="2264685" cy="33193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id="{403A7C49-0A7D-6B23-80B7-E91B87827A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1054" y="3298206"/>
            <a:ext cx="2264685" cy="3302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9F247137-B811-1C0C-3ECF-8920F2723A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89465" y="3298206"/>
            <a:ext cx="2264685" cy="3302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EE57E6F6-95E1-BB44-5A8A-95D03F02D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6B00E7C7-88E6-A7F9-7356-C605C6E380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3BA9357F-11E9-B623-DB32-AA16F0336D11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56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lur&#10;&#10;Description automatically generated">
            <a:extLst>
              <a:ext uri="{FF2B5EF4-FFF2-40B4-BE49-F238E27FC236}">
                <a16:creationId xmlns:a16="http://schemas.microsoft.com/office/drawing/2014/main" id="{EF438032-1F77-BBEA-C7C7-8ED95C652F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EEB829-6CD0-4395-A39D-7E253A77EA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82435" y="2765913"/>
            <a:ext cx="3601189" cy="132617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Thank you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4C7068-0752-FBFE-5D91-4C5EF463A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82435" y="4233333"/>
            <a:ext cx="4293054" cy="664810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FA6A43-0AD4-BED3-13C7-0AF5B9BB3FF3}"/>
              </a:ext>
            </a:extLst>
          </p:cNvPr>
          <p:cNvSpPr txBox="1"/>
          <p:nvPr userDrawn="1"/>
        </p:nvSpPr>
        <p:spPr>
          <a:xfrm>
            <a:off x="3048000" y="642330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0" i="0" spc="50" baseline="0" dirty="0" err="1">
                <a:solidFill>
                  <a:srgbClr val="595959"/>
                </a:solidFill>
                <a:effectLst/>
                <a:latin typeface="Frutiger 45 Light" pitchFamily="2" charset="0"/>
              </a:rPr>
              <a:t>LTIMindtree</a:t>
            </a:r>
            <a:r>
              <a:rPr lang="en-US" sz="1000" b="0" i="0" spc="50" baseline="0" dirty="0">
                <a:solidFill>
                  <a:srgbClr val="595959"/>
                </a:solidFill>
                <a:effectLst/>
                <a:latin typeface="Frutiger 45 Light" pitchFamily="2" charset="0"/>
              </a:rPr>
              <a:t> Limited is a subsidiary of Larsen &amp; Toubro Limited</a:t>
            </a:r>
            <a:endParaRPr lang="en-US" sz="1000" b="0" kern="1200" spc="50" baseline="0" dirty="0">
              <a:solidFill>
                <a:srgbClr val="595959"/>
              </a:solidFill>
              <a:latin typeface="Frutiger 45 Light" pitchFamily="2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C452BF-B975-E66F-DD59-26D7F10461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66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C7B43CE1-EE80-3816-49CD-E366740E31B9}"/>
              </a:ext>
            </a:extLst>
          </p:cNvPr>
          <p:cNvSpPr txBox="1"/>
          <p:nvPr/>
        </p:nvSpPr>
        <p:spPr>
          <a:xfrm>
            <a:off x="3047996" y="6425187"/>
            <a:ext cx="6096003" cy="2489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97A0A4"/>
                </a:solidFill>
                <a:uFillTx/>
                <a:latin typeface="Frutiger LT Pro 45 Light" pitchFamily="34"/>
                <a:ea typeface="Frutiger LT Pro 45 Light" pitchFamily="34"/>
                <a:cs typeface="Calibri" pitchFamily="34"/>
              </a:rPr>
              <a:t>©LTIMindtree | Privileged and Confidential 2022</a:t>
            </a:r>
            <a:endParaRPr lang="en-IN" sz="1000" b="0" i="0" u="none" strike="noStrike" kern="1200" cap="none" spc="0" baseline="0">
              <a:solidFill>
                <a:srgbClr val="595959"/>
              </a:solidFill>
              <a:uFillTx/>
              <a:latin typeface="Frutiger LT Pro 45 Light" pitchFamily="34"/>
              <a:ea typeface="Frutiger LT Pro 45 Light" pitchFamily="34"/>
              <a:cs typeface="Calibri" pitchFamily="34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A73DE18-BD27-306D-A29F-DBEF3E772EDF}"/>
              </a:ext>
            </a:extLst>
          </p:cNvPr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595959"/>
              </a:solidFill>
              <a:uFillTx/>
              <a:latin typeface="Frutiger 45 Light"/>
            </a:endParaRPr>
          </a:p>
        </p:txBody>
      </p:sp>
      <p:sp>
        <p:nvSpPr>
          <p:cNvPr id="9" name="Text Box 1073742684">
            <a:extLst>
              <a:ext uri="{FF2B5EF4-FFF2-40B4-BE49-F238E27FC236}">
                <a16:creationId xmlns:a16="http://schemas.microsoft.com/office/drawing/2014/main" id="{BE4DC8A1-18A9-593E-D183-C66E07C17CCC}"/>
              </a:ext>
            </a:extLst>
          </p:cNvPr>
          <p:cNvSpPr txBox="1"/>
          <p:nvPr/>
        </p:nvSpPr>
        <p:spPr>
          <a:xfrm>
            <a:off x="4620262" y="3278188"/>
            <a:ext cx="2951482" cy="30162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000" b="0" i="0" u="none" strike="noStrike" kern="1200" cap="none" spc="0" baseline="0">
              <a:solidFill>
                <a:srgbClr val="595959"/>
              </a:solidFill>
              <a:uFillTx/>
              <a:latin typeface="Frutiger LT Pro 45 Light" pitchFamily="34"/>
              <a:ea typeface="Frutiger LT Pro 45 Light" pitchFamily="34"/>
              <a:cs typeface="Calibri" pitchFamily="34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4D09CA17-5AF7-08F1-3E0E-03BC2A5FE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37" y="6373111"/>
            <a:ext cx="1369131" cy="3888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Google Shape;1029;p7">
            <a:extLst>
              <a:ext uri="{FF2B5EF4-FFF2-40B4-BE49-F238E27FC236}">
                <a16:creationId xmlns:a16="http://schemas.microsoft.com/office/drawing/2014/main" id="{30B13BDA-97BC-83D4-0518-BF5D047FE2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396" y="1163409"/>
            <a:ext cx="10515600" cy="1325697"/>
          </a:xfrm>
        </p:spPr>
        <p:txBody>
          <a:bodyPr lIns="91421" tIns="45701" rIns="91421" bIns="45701"/>
          <a:lstStyle>
            <a:lvl1pPr>
              <a:defRPr lang="en-IN" sz="2800" b="1">
                <a:latin typeface="Open Sans Light"/>
                <a:ea typeface="Open Sans Light"/>
                <a:cs typeface="Open Sans Light"/>
              </a:defRPr>
            </a:lvl1pPr>
          </a:lstStyle>
          <a:p>
            <a:pPr lvl="0"/>
            <a:endParaRPr lang="en-IN"/>
          </a:p>
        </p:txBody>
      </p:sp>
      <p:sp>
        <p:nvSpPr>
          <p:cNvPr id="3" name="Google Shape;1030;p7">
            <a:extLst>
              <a:ext uri="{FF2B5EF4-FFF2-40B4-BE49-F238E27FC236}">
                <a16:creationId xmlns:a16="http://schemas.microsoft.com/office/drawing/2014/main" id="{AF69FFD5-901A-3E86-1EF2-F3813A8E76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3396" y="2815547"/>
            <a:ext cx="10515600" cy="2743200"/>
          </a:xfrm>
        </p:spPr>
        <p:txBody>
          <a:bodyPr lIns="91421" tIns="45701" rIns="91421" bIns="45701"/>
          <a:lstStyle>
            <a:lvl1pPr marL="457200">
              <a:buNone/>
              <a:defRPr lang="en-IN" sz="1600">
                <a:latin typeface="Open Sans Light"/>
                <a:ea typeface="Open Sans Light"/>
                <a:cs typeface="Open Sans Light"/>
              </a:defRPr>
            </a:lvl1pPr>
          </a:lstStyle>
          <a:p>
            <a:pPr lvl="0"/>
            <a:endParaRPr lang="en-IN"/>
          </a:p>
        </p:txBody>
      </p:sp>
      <p:sp>
        <p:nvSpPr>
          <p:cNvPr id="4" name="Google Shape;1031;p7">
            <a:extLst>
              <a:ext uri="{FF2B5EF4-FFF2-40B4-BE49-F238E27FC236}">
                <a16:creationId xmlns:a16="http://schemas.microsoft.com/office/drawing/2014/main" id="{C9E36257-FA3F-31F5-4619-E9C89885DFD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3396" y="469837"/>
            <a:ext cx="11125203" cy="434998"/>
          </a:xfrm>
        </p:spPr>
        <p:txBody>
          <a:bodyPr lIns="91421" tIns="45701" rIns="91421" bIns="45701">
            <a:noAutofit/>
          </a:bodyPr>
          <a:lstStyle>
            <a:lvl1pPr marL="457200" indent="-431797">
              <a:buClr>
                <a:srgbClr val="595959"/>
              </a:buClr>
              <a:buSzPts val="3200"/>
              <a:defRPr lang="en-IN" sz="3200" b="1">
                <a:latin typeface="Arial"/>
                <a:ea typeface="Arial"/>
                <a:cs typeface="Arial"/>
              </a:defRPr>
            </a:lvl1pPr>
          </a:lstStyle>
          <a:p>
            <a:pPr lvl="0"/>
            <a:endParaRPr lang="en-IN"/>
          </a:p>
        </p:txBody>
      </p:sp>
      <p:pic>
        <p:nvPicPr>
          <p:cNvPr id="5" name="Google Shape;1032;p7" descr="Background pattern&#10;&#10;Description automatically generated">
            <a:extLst>
              <a:ext uri="{FF2B5EF4-FFF2-40B4-BE49-F238E27FC236}">
                <a16:creationId xmlns:a16="http://schemas.microsoft.com/office/drawing/2014/main" id="{2D1FC5A4-228A-9D72-82FA-47A795C33A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799991">
            <a:off x="10813091" y="5882627"/>
            <a:ext cx="1388516" cy="98997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Google Shape;1033;p7">
            <a:extLst>
              <a:ext uri="{FF2B5EF4-FFF2-40B4-BE49-F238E27FC236}">
                <a16:creationId xmlns:a16="http://schemas.microsoft.com/office/drawing/2014/main" id="{C3E828C8-036D-0766-E53F-700D8406AF7C}"/>
              </a:ext>
            </a:extLst>
          </p:cNvPr>
          <p:cNvSpPr txBox="1"/>
          <p:nvPr/>
        </p:nvSpPr>
        <p:spPr>
          <a:xfrm>
            <a:off x="11221096" y="6437869"/>
            <a:ext cx="827998" cy="323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4872" tIns="52422" rIns="104872" bIns="52422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C25E9AB-7C73-475B-AF8F-8F1A870EC5CB}" type="slidenum">
              <a:t>‹#›</a:t>
            </a:fld>
            <a:endParaRPr lang="en-US" sz="1200" b="0" i="0" u="none" strike="noStrike" kern="1200" cap="none" spc="0" baseline="0">
              <a:solidFill>
                <a:srgbClr val="00001E"/>
              </a:solidFill>
              <a:uFillTx/>
              <a:latin typeface="Open Sans Light"/>
              <a:ea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656410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43434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001E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59130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4_Title Only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/>
          <p:nvPr/>
        </p:nvSpPr>
        <p:spPr>
          <a:xfrm rot="10800000" flipH="1">
            <a:off x="3351682" y="1567022"/>
            <a:ext cx="2466609" cy="3840464"/>
          </a:xfrm>
          <a:prstGeom prst="rect">
            <a:avLst/>
          </a:prstGeom>
          <a:gradFill>
            <a:gsLst>
              <a:gs pos="0">
                <a:srgbClr val="F2F7FA"/>
              </a:gs>
              <a:gs pos="100000">
                <a:srgbClr val="F9F0E0"/>
              </a:gs>
            </a:gsLst>
            <a:lin ang="270000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</a:pPr>
            <a:endParaRPr sz="1800" b="0" i="0" u="none" strike="noStrike" cap="none">
              <a:solidFill>
                <a:srgbClr val="00386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1" name="Google Shape;31;p25"/>
          <p:cNvSpPr/>
          <p:nvPr/>
        </p:nvSpPr>
        <p:spPr>
          <a:xfrm rot="10800000" flipH="1">
            <a:off x="533272" y="1567022"/>
            <a:ext cx="2466609" cy="3840464"/>
          </a:xfrm>
          <a:prstGeom prst="rect">
            <a:avLst/>
          </a:prstGeom>
          <a:gradFill>
            <a:gsLst>
              <a:gs pos="0">
                <a:srgbClr val="F2F7FA"/>
              </a:gs>
              <a:gs pos="100000">
                <a:srgbClr val="F9F0E0"/>
              </a:gs>
            </a:gsLst>
            <a:lin ang="270000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</a:pPr>
            <a:endParaRPr sz="1800" b="0" i="0" u="none" strike="noStrike" cap="none">
              <a:solidFill>
                <a:srgbClr val="00386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2" name="Google Shape;32;p25"/>
          <p:cNvSpPr/>
          <p:nvPr/>
        </p:nvSpPr>
        <p:spPr>
          <a:xfrm rot="10800000" flipH="1">
            <a:off x="6170092" y="1567022"/>
            <a:ext cx="2466609" cy="3840464"/>
          </a:xfrm>
          <a:prstGeom prst="rect">
            <a:avLst/>
          </a:prstGeom>
          <a:gradFill>
            <a:gsLst>
              <a:gs pos="0">
                <a:srgbClr val="F2F7FA"/>
              </a:gs>
              <a:gs pos="100000">
                <a:srgbClr val="F9F0E0"/>
              </a:gs>
            </a:gsLst>
            <a:lin ang="270000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</a:pPr>
            <a:endParaRPr sz="1800" b="0" i="0" u="none" strike="noStrike" cap="none">
              <a:solidFill>
                <a:srgbClr val="00386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3" name="Google Shape;33;p25"/>
          <p:cNvSpPr/>
          <p:nvPr/>
        </p:nvSpPr>
        <p:spPr>
          <a:xfrm rot="10800000" flipH="1">
            <a:off x="8988503" y="1567022"/>
            <a:ext cx="2466609" cy="3840464"/>
          </a:xfrm>
          <a:prstGeom prst="rect">
            <a:avLst/>
          </a:prstGeom>
          <a:gradFill>
            <a:gsLst>
              <a:gs pos="0">
                <a:srgbClr val="F2F7FA"/>
              </a:gs>
              <a:gs pos="100000">
                <a:srgbClr val="F9F0E0"/>
              </a:gs>
            </a:gsLst>
            <a:lin ang="270000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</a:pPr>
            <a:endParaRPr sz="1800" b="0" i="0" u="none" strike="noStrike" cap="none">
              <a:solidFill>
                <a:srgbClr val="00386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" name="Google Shape;34;p25"/>
          <p:cNvSpPr>
            <a:spLocks noGrp="1"/>
          </p:cNvSpPr>
          <p:nvPr>
            <p:ph type="pic" idx="2"/>
          </p:nvPr>
        </p:nvSpPr>
        <p:spPr>
          <a:xfrm>
            <a:off x="1361829" y="1964039"/>
            <a:ext cx="809494" cy="809495"/>
          </a:xfrm>
          <a:prstGeom prst="ellipse">
            <a:avLst/>
          </a:prstGeom>
          <a:noFill/>
          <a:ln>
            <a:noFill/>
          </a:ln>
        </p:spPr>
      </p:sp>
      <p:sp>
        <p:nvSpPr>
          <p:cNvPr id="35" name="Google Shape;35;p25"/>
          <p:cNvSpPr>
            <a:spLocks noGrp="1"/>
          </p:cNvSpPr>
          <p:nvPr>
            <p:ph type="pic" idx="3"/>
          </p:nvPr>
        </p:nvSpPr>
        <p:spPr>
          <a:xfrm>
            <a:off x="4180239" y="1964039"/>
            <a:ext cx="809494" cy="809495"/>
          </a:xfrm>
          <a:prstGeom prst="ellipse">
            <a:avLst/>
          </a:prstGeom>
          <a:noFill/>
          <a:ln>
            <a:noFill/>
          </a:ln>
        </p:spPr>
      </p:sp>
      <p:sp>
        <p:nvSpPr>
          <p:cNvPr id="36" name="Google Shape;36;p25"/>
          <p:cNvSpPr>
            <a:spLocks noGrp="1"/>
          </p:cNvSpPr>
          <p:nvPr>
            <p:ph type="pic" idx="4"/>
          </p:nvPr>
        </p:nvSpPr>
        <p:spPr>
          <a:xfrm>
            <a:off x="6998649" y="1964039"/>
            <a:ext cx="809494" cy="809495"/>
          </a:xfrm>
          <a:prstGeom prst="ellipse">
            <a:avLst/>
          </a:prstGeom>
          <a:noFill/>
          <a:ln>
            <a:noFill/>
          </a:ln>
        </p:spPr>
      </p:sp>
      <p:sp>
        <p:nvSpPr>
          <p:cNvPr id="37" name="Google Shape;37;p25"/>
          <p:cNvSpPr>
            <a:spLocks noGrp="1"/>
          </p:cNvSpPr>
          <p:nvPr>
            <p:ph type="pic" idx="5"/>
          </p:nvPr>
        </p:nvSpPr>
        <p:spPr>
          <a:xfrm>
            <a:off x="9817060" y="1964039"/>
            <a:ext cx="809494" cy="809495"/>
          </a:xfrm>
          <a:prstGeom prst="ellipse">
            <a:avLst/>
          </a:prstGeom>
          <a:noFill/>
          <a:ln>
            <a:noFill/>
          </a:ln>
        </p:spPr>
      </p:sp>
      <p:sp>
        <p:nvSpPr>
          <p:cNvPr id="38" name="Google Shape;38;p25"/>
          <p:cNvSpPr txBox="1">
            <a:spLocks noGrp="1"/>
          </p:cNvSpPr>
          <p:nvPr>
            <p:ph type="body" idx="1"/>
          </p:nvPr>
        </p:nvSpPr>
        <p:spPr>
          <a:xfrm>
            <a:off x="634234" y="3968221"/>
            <a:ext cx="2264685" cy="117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body" idx="6"/>
          </p:nvPr>
        </p:nvSpPr>
        <p:spPr>
          <a:xfrm>
            <a:off x="3452644" y="3968221"/>
            <a:ext cx="2264685" cy="117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body" idx="7"/>
          </p:nvPr>
        </p:nvSpPr>
        <p:spPr>
          <a:xfrm>
            <a:off x="6271054" y="3968221"/>
            <a:ext cx="2264685" cy="117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body" idx="8"/>
          </p:nvPr>
        </p:nvSpPr>
        <p:spPr>
          <a:xfrm>
            <a:off x="9089465" y="3968221"/>
            <a:ext cx="2264685" cy="117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/>
          <p:nvPr/>
        </p:nvSpPr>
        <p:spPr>
          <a:xfrm>
            <a:off x="1232786" y="2984386"/>
            <a:ext cx="1067580" cy="3778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</a:pPr>
            <a:endParaRPr sz="1800" b="0" i="0" u="none" strike="noStrike" cap="non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" name="Google Shape;43;p25"/>
          <p:cNvSpPr/>
          <p:nvPr/>
        </p:nvSpPr>
        <p:spPr>
          <a:xfrm>
            <a:off x="4051196" y="2984386"/>
            <a:ext cx="1067580" cy="3778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</a:pPr>
            <a:endParaRPr sz="1800" b="0" i="0" u="none" strike="noStrike" cap="non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4" name="Google Shape;44;p25"/>
          <p:cNvSpPr/>
          <p:nvPr/>
        </p:nvSpPr>
        <p:spPr>
          <a:xfrm>
            <a:off x="6869606" y="2984386"/>
            <a:ext cx="1067580" cy="3778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</a:pPr>
            <a:endParaRPr sz="1800" b="0" i="0" u="none" strike="noStrike" cap="non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" name="Google Shape;45;p25"/>
          <p:cNvSpPr/>
          <p:nvPr/>
        </p:nvSpPr>
        <p:spPr>
          <a:xfrm>
            <a:off x="9688017" y="2984386"/>
            <a:ext cx="1067580" cy="3778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</a:pPr>
            <a:endParaRPr sz="1800" b="0" i="0" u="none" strike="noStrike" cap="non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" name="Google Shape;46;p25"/>
          <p:cNvSpPr txBox="1">
            <a:spLocks noGrp="1"/>
          </p:cNvSpPr>
          <p:nvPr>
            <p:ph type="body" idx="9"/>
          </p:nvPr>
        </p:nvSpPr>
        <p:spPr>
          <a:xfrm>
            <a:off x="634234" y="3298206"/>
            <a:ext cx="2264685" cy="425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body" idx="13"/>
          </p:nvPr>
        </p:nvSpPr>
        <p:spPr>
          <a:xfrm>
            <a:off x="3452644" y="3298206"/>
            <a:ext cx="2264685" cy="33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body" idx="14"/>
          </p:nvPr>
        </p:nvSpPr>
        <p:spPr>
          <a:xfrm>
            <a:off x="6271054" y="3298206"/>
            <a:ext cx="2264685" cy="330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body" idx="15"/>
          </p:nvPr>
        </p:nvSpPr>
        <p:spPr>
          <a:xfrm>
            <a:off x="9089465" y="3298206"/>
            <a:ext cx="2264685" cy="330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body" idx="16"/>
          </p:nvPr>
        </p:nvSpPr>
        <p:spPr>
          <a:xfrm>
            <a:off x="533399" y="469835"/>
            <a:ext cx="11125200" cy="4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200"/>
              <a:buChar char="•"/>
              <a:defRPr sz="32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1" name="Google Shape;51;p25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813091" y="5882639"/>
            <a:ext cx="1388513" cy="98997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5"/>
          <p:cNvSpPr txBox="1"/>
          <p:nvPr/>
        </p:nvSpPr>
        <p:spPr>
          <a:xfrm>
            <a:off x="11221092" y="6437871"/>
            <a:ext cx="828094" cy="324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75" tIns="52425" rIns="104875" bIns="524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>
                <a:solidFill>
                  <a:srgbClr val="00001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1200" b="0">
              <a:solidFill>
                <a:srgbClr val="00001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0485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9B01B99F-2CE5-433C-8F7A-483D41C4A9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27D409DF-402A-DD18-BFCE-8888573143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5456A7-BE66-D18D-4755-5BE1D37DDEF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400" y="1822450"/>
            <a:ext cx="11125200" cy="4351338"/>
          </a:xfrm>
        </p:spPr>
        <p:txBody>
          <a:bodyPr>
            <a:normAutofit/>
          </a:bodyPr>
          <a:lstStyle>
            <a:lvl1pPr>
              <a:defRPr lang="en-US" sz="12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12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2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2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2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235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 userDrawn="1">
          <p15:clr>
            <a:srgbClr val="FBAE40"/>
          </p15:clr>
        </p15:guide>
        <p15:guide id="2" pos="336" userDrawn="1">
          <p15:clr>
            <a:srgbClr val="FBAE40"/>
          </p15:clr>
        </p15:guide>
        <p15:guide id="3" orient="horz" pos="288" userDrawn="1">
          <p15:clr>
            <a:srgbClr val="FBAE40"/>
          </p15:clr>
        </p15:guide>
        <p15:guide id="4" pos="734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1"/>
          <a:lstStyle>
            <a:lvl1pPr>
              <a:lnSpc>
                <a:spcPts val="1700"/>
              </a:lnSpc>
              <a:defRPr lang="en-US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Fifth level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438F9EE4-1525-DA32-B6BF-F9D4E4DA00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E9EC46A4-50CA-5032-642E-472F2C66E949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65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2">
            <a:normAutofit/>
          </a:bodyPr>
          <a:lstStyle>
            <a:lvl1pPr>
              <a:lnSpc>
                <a:spcPts val="1700"/>
              </a:lnSpc>
              <a:defRPr lang="en-US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Fifth level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BAEB0E49-39B0-037C-0357-6C4472DC15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4E4B298F-D75D-0E89-ED3D-DF0CF1A87E27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657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3">
            <a:normAutofit/>
          </a:bodyPr>
          <a:lstStyle>
            <a:lvl1pPr>
              <a:lnSpc>
                <a:spcPts val="1700"/>
              </a:lnSpc>
              <a:defRPr lang="en-US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Fifth level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F8B13B-8E7C-F321-BF83-177D747B10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4BB16B3F-018F-71E7-B239-96DA6F36DEB4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452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F55D43F-875F-4E2B-82B9-5EEDDAEA6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8" y="989299"/>
            <a:ext cx="8610601" cy="2852737"/>
          </a:xfrm>
        </p:spPr>
        <p:txBody>
          <a:bodyPr anchor="b">
            <a:normAutofit/>
          </a:bodyPr>
          <a:lstStyle>
            <a:lvl1pPr>
              <a:defRPr lang="en-US" sz="4400" b="1" kern="1200" dirty="0">
                <a:solidFill>
                  <a:srgbClr val="595959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18B4745-7445-43DB-B108-3CDCB28A7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398" y="3869024"/>
            <a:ext cx="8610602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595959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A424433-CA37-48A1-EF7E-E44DEC8944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7B593DD1-E696-84F5-997E-395CB4B340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8" name="Marcador de número de diapositiva 5">
            <a:extLst>
              <a:ext uri="{FF2B5EF4-FFF2-40B4-BE49-F238E27FC236}">
                <a16:creationId xmlns:a16="http://schemas.microsoft.com/office/drawing/2014/main" id="{179C2830-1743-9FEA-4F66-BCE7925B9DB5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886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6A7051-5A82-D471-602E-39E158F6B1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1628252-EFFE-45BA-BB6B-80B43271D7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3242" y="1508588"/>
            <a:ext cx="5864980" cy="2852737"/>
          </a:xfrm>
        </p:spPr>
        <p:txBody>
          <a:bodyPr anchor="b">
            <a:normAutofit/>
          </a:bodyPr>
          <a:lstStyle>
            <a:lvl1pPr>
              <a:defRPr lang="en-US" sz="44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94D909-A7BC-465C-8A9B-65471E73F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3242" y="4388313"/>
            <a:ext cx="586498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21F3B-DFDD-3880-4A59-92315D909E94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chemeClr val="bg2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dirty="0" err="1">
                <a:solidFill>
                  <a:schemeClr val="bg2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 dirty="0">
                <a:solidFill>
                  <a:schemeClr val="bg2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2022</a:t>
            </a:r>
            <a:endParaRPr lang="en-IN" sz="1000" dirty="0">
              <a:solidFill>
                <a:schemeClr val="bg2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27DD45-CE2E-85E8-642D-93DED37DD3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0"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28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D9C106-CE49-4F1B-A6DE-3C9818CAFB5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399" y="1655302"/>
            <a:ext cx="5486399" cy="4351338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E8BB916-CDFC-439C-B0EF-513AE7B06AC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72201" y="1655302"/>
            <a:ext cx="5486398" cy="4351338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Fifth level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8651CBE-E342-762C-71AB-7A346C0BD1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0D37EA21-4965-A1A5-EFE5-F1DB9D9A98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CACE2F8E-F80A-F347-8E9C-243A79D7388E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27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04641-62E4-4217-A4FB-1461DCB34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399" y="1436914"/>
            <a:ext cx="5533119" cy="1068161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1" kern="1200" dirty="0">
                <a:solidFill>
                  <a:srgbClr val="595959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BF8DFE-7699-41E5-ACEB-81719A7EB9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1141" y="1436914"/>
            <a:ext cx="5417458" cy="1068161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1" kern="1200" dirty="0">
                <a:solidFill>
                  <a:srgbClr val="595959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54FF91B-5FE4-409D-BA7F-37376CD5E4A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399" y="2651506"/>
            <a:ext cx="5533119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FDB344D-832A-4E14-93A2-EF0879A2EDA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241141" y="2663457"/>
            <a:ext cx="5417458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EF8A07F5-F0F3-56A0-B462-8A048CE694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4DD8A8A8-2642-F3FA-DCC7-296A6B23D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4" name="Marcador de número de diapositiva 5">
            <a:extLst>
              <a:ext uri="{FF2B5EF4-FFF2-40B4-BE49-F238E27FC236}">
                <a16:creationId xmlns:a16="http://schemas.microsoft.com/office/drawing/2014/main" id="{0A8FC8DD-D1CD-B223-1096-CE2AAC973F80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92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3685D-D505-42E6-B2A3-1B26BC79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65125"/>
            <a:ext cx="10885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0300D-8B9D-444F-97B8-8F7D7E3A3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86" y="1825625"/>
            <a:ext cx="10885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DB723-1905-4E83-9D47-D0B5CFAA7945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dirty="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 dirty="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2022</a:t>
            </a:r>
            <a:endParaRPr lang="en-IN" sz="1000" dirty="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04E6E1E-7055-8D1B-4C37-9DCF88F2180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Box 1073742684">
            <a:extLst>
              <a:ext uri="{FF2B5EF4-FFF2-40B4-BE49-F238E27FC236}">
                <a16:creationId xmlns:a16="http://schemas.microsoft.com/office/drawing/2014/main" id="{CB09C83E-2E41-0B4B-7535-36A14EDE4624}"/>
              </a:ext>
            </a:extLst>
          </p:cNvPr>
          <p:cNvSpPr txBox="1"/>
          <p:nvPr userDrawn="1"/>
        </p:nvSpPr>
        <p:spPr>
          <a:xfrm>
            <a:off x="4620260" y="3278188"/>
            <a:ext cx="2951480" cy="3016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000" dirty="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561BA-C7F5-9336-C8B6-9C52C6E480B1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32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66" r:id="rId4"/>
    <p:sldLayoutId id="2147483665" r:id="rId5"/>
    <p:sldLayoutId id="2147483651" r:id="rId6"/>
    <p:sldLayoutId id="2147483660" r:id="rId7"/>
    <p:sldLayoutId id="2147483652" r:id="rId8"/>
    <p:sldLayoutId id="2147483653" r:id="rId9"/>
    <p:sldLayoutId id="2147483654" r:id="rId10"/>
    <p:sldLayoutId id="2147483658" r:id="rId11"/>
    <p:sldLayoutId id="2147483656" r:id="rId12"/>
    <p:sldLayoutId id="2147483657" r:id="rId13"/>
    <p:sldLayoutId id="2147483664" r:id="rId14"/>
    <p:sldLayoutId id="2147483663" r:id="rId15"/>
    <p:sldLayoutId id="2147483659" r:id="rId16"/>
    <p:sldLayoutId id="2147483667" r:id="rId17"/>
    <p:sldLayoutId id="2147483668" r:id="rId18"/>
    <p:sldLayoutId id="214748366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B80A-D70A-4B7A-A8FF-3344D2838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4226" y="3270603"/>
            <a:ext cx="4133850" cy="1541925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6</a:t>
            </a:r>
            <a:endParaRPr lang="en-US" sz="48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37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F37A9099-DDDF-9CF5-9937-E055FFA81A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9763" y="907579"/>
            <a:ext cx="5562238" cy="553741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R="5080">
              <a:lnSpc>
                <a:spcPct val="90000"/>
              </a:lnSpc>
              <a:spcBef>
                <a:spcPts val="430"/>
              </a:spcBef>
            </a:pPr>
            <a:r>
              <a:rPr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BOOTING 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89DCD02-72FA-F446-55CA-49108E3640AF}"/>
              </a:ext>
            </a:extLst>
          </p:cNvPr>
          <p:cNvSpPr txBox="1"/>
          <p:nvPr/>
        </p:nvSpPr>
        <p:spPr>
          <a:xfrm>
            <a:off x="557885" y="2062556"/>
            <a:ext cx="3919220" cy="303775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60"/>
              </a:spcBef>
            </a:pPr>
            <a:r>
              <a:rPr sz="2400" b="1" dirty="0">
                <a:solidFill>
                  <a:srgbClr val="434343"/>
                </a:solidFill>
                <a:latin typeface="Times New Roman"/>
                <a:cs typeface="Times New Roman"/>
              </a:rPr>
              <a:t>Booting</a:t>
            </a:r>
            <a:r>
              <a:rPr sz="2400" b="1" spc="-50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50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spc="-55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lang="en-US" sz="2400" spc="-55" dirty="0">
                <a:solidFill>
                  <a:srgbClr val="434343"/>
                </a:solidFill>
                <a:latin typeface="Times New Roman"/>
                <a:cs typeface="Times New Roman"/>
              </a:rPr>
              <a:t> is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the</a:t>
            </a:r>
            <a:r>
              <a:rPr sz="2400" spc="-50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process</a:t>
            </a:r>
            <a:r>
              <a:rPr sz="2400" spc="-55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which</a:t>
            </a:r>
            <a:r>
              <a:rPr sz="2400" spc="-55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434343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initiated</a:t>
            </a:r>
            <a:r>
              <a:rPr sz="2400" spc="-55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once</a:t>
            </a:r>
            <a:r>
              <a:rPr sz="2400" spc="-60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the</a:t>
            </a:r>
            <a:r>
              <a:rPr sz="2400" spc="-65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computer</a:t>
            </a:r>
            <a:r>
              <a:rPr sz="2400" spc="-40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34343"/>
                </a:solidFill>
                <a:latin typeface="Times New Roman"/>
                <a:cs typeface="Times New Roman"/>
              </a:rPr>
              <a:t>system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starts</a:t>
            </a:r>
            <a:r>
              <a:rPr sz="2400" spc="-55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and</a:t>
            </a:r>
            <a:r>
              <a:rPr sz="2400" spc="-50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executes</a:t>
            </a:r>
            <a:r>
              <a:rPr sz="2400" spc="-55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small</a:t>
            </a:r>
            <a:r>
              <a:rPr sz="2400" spc="-40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set</a:t>
            </a:r>
            <a:r>
              <a:rPr sz="2400" spc="-55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434343"/>
                </a:solidFill>
                <a:latin typeface="Times New Roman"/>
                <a:cs typeface="Times New Roman"/>
              </a:rPr>
              <a:t>of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instructions</a:t>
            </a:r>
            <a:r>
              <a:rPr sz="2400" spc="-60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present</a:t>
            </a:r>
            <a:r>
              <a:rPr sz="2400" spc="-55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in</a:t>
            </a:r>
            <a:r>
              <a:rPr sz="2400" spc="-45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the</a:t>
            </a:r>
            <a:r>
              <a:rPr sz="2400" spc="-70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434343"/>
                </a:solidFill>
                <a:latin typeface="Times New Roman"/>
                <a:cs typeface="Times New Roman"/>
              </a:rPr>
              <a:t>ROM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which</a:t>
            </a:r>
            <a:r>
              <a:rPr sz="2400" spc="-45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will</a:t>
            </a:r>
            <a:r>
              <a:rPr sz="2400" spc="-40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setup</a:t>
            </a:r>
            <a:r>
              <a:rPr sz="2400" spc="-55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system</a:t>
            </a:r>
            <a:r>
              <a:rPr sz="2400" spc="-70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34343"/>
                </a:solidFill>
                <a:latin typeface="Times New Roman"/>
                <a:cs typeface="Times New Roman"/>
              </a:rPr>
              <a:t>hardware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by</a:t>
            </a:r>
            <a:r>
              <a:rPr sz="2400" spc="-45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testing</a:t>
            </a:r>
            <a:r>
              <a:rPr sz="2400" spc="-35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them</a:t>
            </a:r>
            <a:r>
              <a:rPr sz="2400" spc="-45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and</a:t>
            </a:r>
            <a:r>
              <a:rPr sz="2400" spc="-45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load</a:t>
            </a:r>
            <a:r>
              <a:rPr sz="2400" spc="-40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434343"/>
                </a:solidFill>
                <a:latin typeface="Times New Roman"/>
                <a:cs typeface="Times New Roman"/>
              </a:rPr>
              <a:t>the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operating</a:t>
            </a:r>
            <a:r>
              <a:rPr sz="2400" spc="-45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system</a:t>
            </a:r>
            <a:r>
              <a:rPr sz="2400" spc="-75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so</a:t>
            </a:r>
            <a:r>
              <a:rPr sz="2400" spc="-50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that</a:t>
            </a:r>
            <a:r>
              <a:rPr sz="2400" spc="-55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34343"/>
                </a:solidFill>
                <a:latin typeface="Times New Roman"/>
                <a:cs typeface="Times New Roman"/>
              </a:rPr>
              <a:t>computer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system</a:t>
            </a:r>
            <a:r>
              <a:rPr sz="2400" spc="-65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can</a:t>
            </a:r>
            <a:r>
              <a:rPr sz="2400" spc="-50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carry</a:t>
            </a:r>
            <a:r>
              <a:rPr sz="2400" spc="-25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out</a:t>
            </a:r>
            <a:r>
              <a:rPr sz="2400" spc="-50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34343"/>
                </a:solidFill>
                <a:latin typeface="Times New Roman"/>
                <a:cs typeface="Times New Roman"/>
              </a:rPr>
              <a:t>further</a:t>
            </a:r>
            <a:r>
              <a:rPr sz="2400" spc="-30" dirty="0">
                <a:solidFill>
                  <a:srgbClr val="434343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34343"/>
                </a:solidFill>
                <a:latin typeface="Times New Roman"/>
                <a:cs typeface="Times New Roman"/>
              </a:rPr>
              <a:t>tasks.</a:t>
            </a:r>
            <a:endParaRPr sz="2400" dirty="0">
              <a:latin typeface="Times New Roman"/>
              <a:cs typeface="Times New Roman"/>
            </a:endParaRPr>
          </a:p>
        </p:txBody>
      </p:sp>
      <p:pic>
        <p:nvPicPr>
          <p:cNvPr id="3" name="Picture 2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86B6025B-EF4E-A58C-D2F3-2F1FBE697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388" y="890125"/>
            <a:ext cx="4709888" cy="520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6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B80A-D70A-4B7A-A8FF-3344D2838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120" y="4186990"/>
            <a:ext cx="5375276" cy="1008172"/>
          </a:xfrm>
        </p:spPr>
        <p:txBody>
          <a:bodyPr>
            <a:noAutofit/>
          </a:bodyPr>
          <a:lstStyle/>
          <a:p>
            <a:pPr algn="ctr"/>
            <a:r>
              <a:rPr lang="en-IN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Services </a:t>
            </a:r>
            <a:br>
              <a:rPr lang="en-IN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br>
              <a:rPr lang="en-IN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Clients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75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01940D-B3E5-4479-18BD-B9C9AF0531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4880" y="1149297"/>
            <a:ext cx="10535587" cy="5108239"/>
          </a:xfrm>
        </p:spPr>
        <p:txBody>
          <a:bodyPr numCol="1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Network services in Linux</a:t>
            </a:r>
            <a:r>
              <a:rPr lang="en-US" sz="2400" b="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are defined as </a:t>
            </a:r>
            <a:r>
              <a:rPr lang="en-US" sz="2400" b="0" i="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group of applications that run in the background and enable network-based activities, like connecting to the Internet, transferring files, etc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Services in Linux System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iptables </a:t>
            </a:r>
            <a:endParaRPr lang="en-US" sz="2400" b="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xinetd</a:t>
            </a:r>
            <a:endParaRPr lang="en-US" sz="2800" i="0" dirty="0">
              <a:solidFill>
                <a:srgbClr val="2021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7D01A-D08A-F5A1-EFDB-EF59B3C578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7280" y="600463"/>
            <a:ext cx="13910160" cy="43497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NETWORK</a:t>
            </a:r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2624897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50B288-4714-2B35-E5FB-555F092DE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187532"/>
            <a:ext cx="11125199" cy="4643252"/>
          </a:xfrm>
        </p:spPr>
        <p:txBody>
          <a:bodyPr numCol="1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800" b="0" i="0" dirty="0">
                <a:solidFill>
                  <a:srgbClr val="040C28"/>
                </a:solidFill>
                <a:effectLst/>
                <a:latin typeface="Google Sans"/>
              </a:rPr>
              <a:t>Dynamic Host Configuration Protocol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 (DHCP)</a:t>
            </a:r>
          </a:p>
          <a:p>
            <a:pPr lvl="1">
              <a:lnSpc>
                <a:spcPct val="150000"/>
              </a:lnSpc>
            </a:pPr>
            <a:r>
              <a:rPr lang="en-US" sz="2800" b="0" dirty="0">
                <a:solidFill>
                  <a:srgbClr val="202124"/>
                </a:solidFill>
                <a:latin typeface="Google Sans"/>
              </a:rPr>
              <a:t>Domain Name System (DNS)</a:t>
            </a:r>
          </a:p>
          <a:p>
            <a:pPr lvl="1">
              <a:lnSpc>
                <a:spcPct val="150000"/>
              </a:lnSpc>
            </a:pPr>
            <a:r>
              <a:rPr lang="en-US" sz="2800" b="0" dirty="0">
                <a:solidFill>
                  <a:srgbClr val="202124"/>
                </a:solidFill>
                <a:latin typeface="Google Sans"/>
              </a:rPr>
              <a:t>Wide Area Network (WAN)</a:t>
            </a:r>
          </a:p>
          <a:p>
            <a:pPr lvl="1">
              <a:lnSpc>
                <a:spcPct val="150000"/>
              </a:lnSpc>
            </a:pPr>
            <a:r>
              <a:rPr lang="en-US" sz="2800" b="0" dirty="0">
                <a:solidFill>
                  <a:srgbClr val="202124"/>
                </a:solidFill>
                <a:latin typeface="Google Sans"/>
              </a:rPr>
              <a:t>File Sharing</a:t>
            </a:r>
          </a:p>
          <a:p>
            <a:pPr lvl="1">
              <a:lnSpc>
                <a:spcPct val="150000"/>
              </a:lnSpc>
            </a:pPr>
            <a:r>
              <a:rPr lang="en-US" sz="2800" b="0" dirty="0">
                <a:solidFill>
                  <a:srgbClr val="202124"/>
                </a:solidFill>
                <a:latin typeface="Google Sans"/>
              </a:rPr>
              <a:t>Network  Time Protocol </a:t>
            </a:r>
          </a:p>
          <a:p>
            <a:pPr lvl="1">
              <a:lnSpc>
                <a:spcPct val="150000"/>
              </a:lnSpc>
            </a:pPr>
            <a:r>
              <a:rPr lang="en-US" sz="2800" b="0" dirty="0">
                <a:solidFill>
                  <a:srgbClr val="202124"/>
                </a:solidFill>
                <a:latin typeface="Google Sans"/>
              </a:rPr>
              <a:t>Firewall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09ED7-9F4F-A8C4-EEBC-C2F4706DDE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TYPES OF NETWORK SERVICES</a:t>
            </a:r>
          </a:p>
        </p:txBody>
      </p:sp>
    </p:spTree>
    <p:extLst>
      <p:ext uri="{BB962C8B-B14F-4D97-AF65-F5344CB8AC3E}">
        <p14:creationId xmlns:p14="http://schemas.microsoft.com/office/powerpoint/2010/main" val="547305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41FED2-55EB-3B09-A5D8-7FD8F4F10B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8390" y="1781300"/>
            <a:ext cx="11125199" cy="5188758"/>
          </a:xfrm>
        </p:spPr>
        <p:txBody>
          <a:bodyPr numCol="2">
            <a:normAutofit/>
          </a:bodyPr>
          <a:lstStyle/>
          <a:p>
            <a:pPr>
              <a:lnSpc>
                <a:spcPct val="100000"/>
              </a:lnSpc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Network clients in Linux are software applications that allow users to access resources.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protocols like HTTP, FTP, SSH, and Telnet to communicate with servers.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communicate with network services running on servers to retrieve data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5F3C1-6DB7-9DF5-8C0D-1EA16FD67A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8390" y="493585"/>
            <a:ext cx="14545295" cy="43497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   NETWORK CLIENTS</a:t>
            </a:r>
          </a:p>
        </p:txBody>
      </p:sp>
      <p:pic>
        <p:nvPicPr>
          <p:cNvPr id="5" name="Picture 2" descr="Client–server model - Wikipedia">
            <a:extLst>
              <a:ext uri="{FF2B5EF4-FFF2-40B4-BE49-F238E27FC236}">
                <a16:creationId xmlns:a16="http://schemas.microsoft.com/office/drawing/2014/main" id="{1F0BD1DC-E867-F52C-A8AC-DA4309B09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049" y="2081543"/>
            <a:ext cx="4762006" cy="34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088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AAE9D1-7AA1-035D-61EE-D940502BBE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282535"/>
            <a:ext cx="11125199" cy="478575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– Displays information about files in the current directory.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Displays the current working directory.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mkdir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Creates a directory.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cd – To navigate between different folders.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rmdir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Removes empty directories from the directory lists.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cp – Moves files from one directory to another.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CB1E1-BB73-DFC7-2FAF-7ACA9053A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8" y="481710"/>
            <a:ext cx="14818427" cy="43497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USAGE OF LINUX </a:t>
            </a:r>
          </a:p>
        </p:txBody>
      </p:sp>
    </p:spTree>
    <p:extLst>
      <p:ext uri="{BB962C8B-B14F-4D97-AF65-F5344CB8AC3E}">
        <p14:creationId xmlns:p14="http://schemas.microsoft.com/office/powerpoint/2010/main" val="572949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D63FB86-B8B9-06B5-9059-813AFEEAE3DF}"/>
              </a:ext>
            </a:extLst>
          </p:cNvPr>
          <p:cNvSpPr txBox="1">
            <a:spLocks/>
          </p:cNvSpPr>
          <p:nvPr/>
        </p:nvSpPr>
        <p:spPr>
          <a:xfrm>
            <a:off x="538479" y="438265"/>
            <a:ext cx="11120121" cy="666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/>
                <a:cs typeface="Calibri"/>
              </a:rPr>
              <a:t>LINUX FILE SYSTEM DIRECTORY</a:t>
            </a:r>
          </a:p>
        </p:txBody>
      </p:sp>
      <p:graphicFrame>
        <p:nvGraphicFramePr>
          <p:cNvPr id="5" name="Text Placeholder 1">
            <a:extLst>
              <a:ext uri="{FF2B5EF4-FFF2-40B4-BE49-F238E27FC236}">
                <a16:creationId xmlns:a16="http://schemas.microsoft.com/office/drawing/2014/main" id="{8B93F31C-5C8E-460D-8312-E8CA1BD22F92}"/>
              </a:ext>
            </a:extLst>
          </p:cNvPr>
          <p:cNvGraphicFramePr/>
          <p:nvPr/>
        </p:nvGraphicFramePr>
        <p:xfrm>
          <a:off x="368135" y="1306286"/>
          <a:ext cx="11290465" cy="4867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0098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B80A-D70A-4B7A-A8FF-3344D2838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120" y="3270603"/>
            <a:ext cx="4846956" cy="1541925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MANAGEMENT</a:t>
            </a:r>
            <a:endParaRPr lang="en-US" sz="48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66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38539C91-60BC-54D6-BAFE-E747B91621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971" y="457200"/>
            <a:ext cx="8390708" cy="660397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MANAGEMENT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A80670-23BE-53F1-85AA-42AE449409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8004" y="1402078"/>
            <a:ext cx="11033763" cy="438253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2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PACKAGES : </a:t>
            </a:r>
          </a:p>
          <a:p>
            <a:pPr marL="285750" lvl="0" indent="-285750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Combining multiple files of any application or software.</a:t>
            </a:r>
          </a:p>
          <a:p>
            <a:pPr marL="285750" lvl="0" indent="-285750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 Packages are managed by Package Mangers.</a:t>
            </a:r>
          </a:p>
          <a:p>
            <a:pPr marL="285750" lvl="0" indent="-285750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repositories - centralized collections of software packages that are maintained and managed by the Linux distribution</a:t>
            </a:r>
          </a:p>
          <a:p>
            <a:pPr marL="342900" lvl="0" indent="-342900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Commonly used package managers are,</a:t>
            </a:r>
          </a:p>
          <a:p>
            <a:pPr marL="342900" lvl="0" indent="-342900">
              <a:buFont typeface="Wingdings" pitchFamily="2"/>
              <a:buChar char="Ø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RPM - 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Redhat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Manager</a:t>
            </a:r>
          </a:p>
          <a:p>
            <a:pPr marL="342900" lvl="0" indent="-342900">
              <a:buFont typeface="Wingdings" pitchFamily="2"/>
              <a:buChar char="Ø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YUM – 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Yellowdog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Update Modified</a:t>
            </a:r>
          </a:p>
        </p:txBody>
      </p:sp>
      <p:pic>
        <p:nvPicPr>
          <p:cNvPr id="4" name="Picture 2" descr="RPM Package Manager - Wikipedia">
            <a:extLst>
              <a:ext uri="{FF2B5EF4-FFF2-40B4-BE49-F238E27FC236}">
                <a16:creationId xmlns:a16="http://schemas.microsoft.com/office/drawing/2014/main" id="{F523D9B7-B152-49A7-F2AA-CD4021AA28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00790" y="4865421"/>
            <a:ext cx="1015852" cy="5905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4" descr="How to Remove Yum Repository in Linux - Fedingo">
            <a:extLst>
              <a:ext uri="{FF2B5EF4-FFF2-40B4-BE49-F238E27FC236}">
                <a16:creationId xmlns:a16="http://schemas.microsoft.com/office/drawing/2014/main" id="{FE6859C5-FC18-BC66-F109-7CD38BB731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48884" y="3984991"/>
            <a:ext cx="1662434" cy="88043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CED64BD-F293-536C-038F-09D63A3310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0715" y="426723"/>
            <a:ext cx="10759443" cy="5442271"/>
          </a:xfrm>
        </p:spPr>
        <p:txBody>
          <a:bodyPr/>
          <a:lstStyle/>
          <a:p>
            <a:pPr marL="0" lvl="0" indent="0">
              <a:buNone/>
            </a:pPr>
            <a:r>
              <a:rPr lang="en-US" b="1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RPM</a:t>
            </a:r>
          </a:p>
          <a:p>
            <a:pPr marL="457200" lvl="0" indent="-457200"/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Frutiger 45 Light"/>
              </a:rPr>
              <a:t>It is an open-source package manager </a:t>
            </a:r>
          </a:p>
          <a:p>
            <a:pPr marL="457200" lvl="0" indent="-457200"/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Frutiger 45 Light"/>
              </a:rPr>
              <a:t>Used to install , update and manage software packages</a:t>
            </a:r>
          </a:p>
          <a:p>
            <a:pPr marL="457200" lvl="0" indent="-457200"/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Frutiger 45 Light"/>
              </a:rPr>
              <a:t>The most famous utility of package management for Red Hat-based systems such as Fedora, CentOS, and RHEL</a:t>
            </a:r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itchFamily="34"/>
              </a:rPr>
              <a:t>.</a:t>
            </a:r>
          </a:p>
          <a:p>
            <a:pPr marL="0" lvl="0" indent="0">
              <a:buNone/>
            </a:pPr>
            <a:r>
              <a:rPr lang="en-US" b="1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YUM</a:t>
            </a:r>
            <a:endParaRPr lang="en-US" sz="1800" b="1" u="sng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/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Frutiger 45 Light"/>
              </a:rPr>
              <a:t>YUM simplifies the process of installing, updating, removing, and managing software packages.</a:t>
            </a:r>
          </a:p>
          <a:p>
            <a:pPr marL="457200" lvl="0" indent="-457200"/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Frutiger 45 Light"/>
              </a:rPr>
              <a:t>YUM installs packages from repositories in the system.</a:t>
            </a:r>
          </a:p>
          <a:p>
            <a:pPr marL="457200" lvl="0" indent="-457200"/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Frutiger 45 Light"/>
              </a:rPr>
              <a:t>Yum replaced by ‘</a:t>
            </a:r>
            <a:r>
              <a:rPr lang="en-US" sz="2400" dirty="0" err="1">
                <a:solidFill>
                  <a:schemeClr val="tx2">
                    <a:lumMod val="95000"/>
                    <a:lumOff val="5000"/>
                  </a:schemeClr>
                </a:solidFill>
                <a:latin typeface="Frutiger 45 Light"/>
              </a:rPr>
              <a:t>dnf</a:t>
            </a:r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Frutiger 45 Light"/>
              </a:rPr>
              <a:t>’ in new versions of distributions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"/>
          <p:cNvSpPr txBox="1">
            <a:spLocks noGrp="1"/>
          </p:cNvSpPr>
          <p:nvPr>
            <p:ph type="body" idx="1"/>
          </p:nvPr>
        </p:nvSpPr>
        <p:spPr>
          <a:xfrm>
            <a:off x="699847" y="2995004"/>
            <a:ext cx="2264685" cy="117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IN" sz="16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RUVEENA  M</a:t>
            </a:r>
          </a:p>
        </p:txBody>
      </p:sp>
      <p:sp>
        <p:nvSpPr>
          <p:cNvPr id="148" name="Google Shape;148;p4"/>
          <p:cNvSpPr txBox="1">
            <a:spLocks noGrp="1"/>
          </p:cNvSpPr>
          <p:nvPr>
            <p:ph type="body" idx="6"/>
          </p:nvPr>
        </p:nvSpPr>
        <p:spPr>
          <a:xfrm>
            <a:off x="3436030" y="3339213"/>
            <a:ext cx="2264685" cy="58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endParaRPr lang="en-IN" sz="16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</a:pPr>
            <a:r>
              <a:rPr lang="en-IN" sz="16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RAJA</a:t>
            </a:r>
          </a:p>
        </p:txBody>
      </p:sp>
      <p:sp>
        <p:nvSpPr>
          <p:cNvPr id="149" name="Google Shape;149;p4"/>
          <p:cNvSpPr txBox="1">
            <a:spLocks noGrp="1"/>
          </p:cNvSpPr>
          <p:nvPr>
            <p:ph type="body" idx="7"/>
          </p:nvPr>
        </p:nvSpPr>
        <p:spPr>
          <a:xfrm>
            <a:off x="6465900" y="2234832"/>
            <a:ext cx="2264685" cy="117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endParaRPr lang="en-IN" sz="16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</a:pPr>
            <a:r>
              <a:rPr lang="en-IN" sz="16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OMKAR JAGTAP</a:t>
            </a:r>
          </a:p>
        </p:txBody>
      </p:sp>
      <p:sp>
        <p:nvSpPr>
          <p:cNvPr id="155" name="Google Shape;155;p4"/>
          <p:cNvSpPr txBox="1">
            <a:spLocks noGrp="1"/>
          </p:cNvSpPr>
          <p:nvPr>
            <p:ph type="body" idx="16"/>
          </p:nvPr>
        </p:nvSpPr>
        <p:spPr>
          <a:xfrm>
            <a:off x="533398" y="469835"/>
            <a:ext cx="4373881" cy="4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TEAM MEMBERS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48783" y="2408407"/>
            <a:ext cx="146533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ts val="1400"/>
            </a:pPr>
            <a:r>
              <a:rPr lang="en-IN" sz="16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  <a:sym typeface="Open Sans Light"/>
              </a:rPr>
              <a:t>HAMRUTHA </a:t>
            </a:r>
          </a:p>
        </p:txBody>
      </p:sp>
      <p:sp>
        <p:nvSpPr>
          <p:cNvPr id="13" name="Google Shape;148;p4">
            <a:extLst>
              <a:ext uri="{FF2B5EF4-FFF2-40B4-BE49-F238E27FC236}">
                <a16:creationId xmlns:a16="http://schemas.microsoft.com/office/drawing/2014/main" id="{0F70FB1A-9B13-86DA-9037-E86828CBF2C4}"/>
              </a:ext>
            </a:extLst>
          </p:cNvPr>
          <p:cNvSpPr txBox="1">
            <a:spLocks/>
          </p:cNvSpPr>
          <p:nvPr/>
        </p:nvSpPr>
        <p:spPr>
          <a:xfrm>
            <a:off x="3514237" y="2408407"/>
            <a:ext cx="2264685" cy="58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400" kern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 panose="020B0604020202020204" pitchFamily="34" charset="0"/>
              <a:buNone/>
              <a:defRPr sz="2400" kern="120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3716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8288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2860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IN" sz="16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YUVATHARANI </a:t>
            </a:r>
          </a:p>
        </p:txBody>
      </p:sp>
      <p:sp>
        <p:nvSpPr>
          <p:cNvPr id="14" name="Google Shape;148;p4">
            <a:extLst>
              <a:ext uri="{FF2B5EF4-FFF2-40B4-BE49-F238E27FC236}">
                <a16:creationId xmlns:a16="http://schemas.microsoft.com/office/drawing/2014/main" id="{38D00857-22DF-A29C-E8FD-393AD43E560A}"/>
              </a:ext>
            </a:extLst>
          </p:cNvPr>
          <p:cNvSpPr txBox="1">
            <a:spLocks/>
          </p:cNvSpPr>
          <p:nvPr/>
        </p:nvSpPr>
        <p:spPr>
          <a:xfrm>
            <a:off x="627947" y="2234832"/>
            <a:ext cx="2264685" cy="58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400" kern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 panose="020B0604020202020204" pitchFamily="34" charset="0"/>
              <a:buNone/>
              <a:defRPr sz="2400" kern="120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3716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8288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2860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</a:pPr>
            <a:endParaRPr lang="en-IN" sz="16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</a:pPr>
            <a:r>
              <a:rPr lang="en-IN" sz="16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SRINIDHI </a:t>
            </a:r>
          </a:p>
        </p:txBody>
      </p:sp>
    </p:spTree>
  </p:cSld>
  <p:clrMapOvr>
    <a:masterClrMapping/>
  </p:clrMapOvr>
  <p:transition spd="slow">
    <p:cover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76;p1">
            <a:extLst>
              <a:ext uri="{FF2B5EF4-FFF2-40B4-BE49-F238E27FC236}">
                <a16:creationId xmlns:a16="http://schemas.microsoft.com/office/drawing/2014/main" id="{75E6E1D1-12C0-05D2-F6BC-BFB7617C845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3000" y="1373245"/>
            <a:ext cx="10515600" cy="3292269"/>
          </a:xfrm>
        </p:spPr>
        <p:txBody>
          <a:bodyPr lIns="91421" tIns="45701" rIns="91421" bIns="45701"/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In Linux and computer programming in general, standard streams are input and output (I/O) communication channels between a program and it's environment.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 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4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Open Sans Light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The three standard streams are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4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Open Sans Light"/>
              <a:cs typeface="Times New Roman" panose="02020603050405020304" pitchFamily="18" charset="0"/>
            </a:endParaRPr>
          </a:p>
          <a:p>
            <a:pPr marL="457200" lvl="0" indent="-330198">
              <a:spcBef>
                <a:spcPts val="0"/>
              </a:spcBef>
              <a:buClr>
                <a:srgbClr val="595959"/>
              </a:buClr>
              <a:buSzPts val="1600"/>
              <a:buChar char="●"/>
            </a:pPr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standard input (stdin)</a:t>
            </a:r>
          </a:p>
          <a:p>
            <a:pPr marL="457200" lvl="0" indent="-330198">
              <a:spcBef>
                <a:spcPts val="0"/>
              </a:spcBef>
              <a:buClr>
                <a:srgbClr val="595959"/>
              </a:buClr>
              <a:buSzPts val="1600"/>
              <a:buChar char="●"/>
            </a:pPr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standard output (</a:t>
            </a:r>
            <a:r>
              <a:rPr lang="en-US" sz="2400" dirty="0" err="1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stdout</a:t>
            </a:r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)</a:t>
            </a:r>
          </a:p>
          <a:p>
            <a:pPr marL="457200" lvl="0" indent="-330198">
              <a:spcBef>
                <a:spcPts val="0"/>
              </a:spcBef>
              <a:buClr>
                <a:srgbClr val="595959"/>
              </a:buClr>
              <a:buSzPts val="1600"/>
              <a:buChar char="●"/>
            </a:pPr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standard error (stderr)</a:t>
            </a:r>
          </a:p>
        </p:txBody>
      </p:sp>
      <p:sp>
        <p:nvSpPr>
          <p:cNvPr id="3" name="Google Shape;1377;p1">
            <a:extLst>
              <a:ext uri="{FF2B5EF4-FFF2-40B4-BE49-F238E27FC236}">
                <a16:creationId xmlns:a16="http://schemas.microsoft.com/office/drawing/2014/main" id="{35B0436F-10C3-AD03-0C2D-FB916C65B9D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9474" y="487827"/>
            <a:ext cx="11125203" cy="434998"/>
          </a:xfrm>
        </p:spPr>
        <p:txBody>
          <a:bodyPr lIns="91421" tIns="45701" rIns="91421" bIns="45701">
            <a:noAutofit/>
          </a:bodyPr>
          <a:lstStyle/>
          <a:p>
            <a:pPr lvl="0" indent="-25402">
              <a:spcBef>
                <a:spcPts val="0"/>
              </a:spcBef>
              <a:buNone/>
            </a:pPr>
            <a:r>
              <a:rPr lang="en-US" b="1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STREAMS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CC2DAAF-0B53-0A95-33BA-8CC741D22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0" y="2252313"/>
            <a:ext cx="6256425" cy="38439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2C7368-3509-1350-D5F1-F6F425EC4BA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3396" y="1066803"/>
            <a:ext cx="10947397" cy="4795515"/>
          </a:xfrm>
        </p:spPr>
        <p:txBody>
          <a:bodyPr lIns="91421" tIns="45701" rIns="91421" bIns="45701">
            <a:noAutofit/>
          </a:bodyPr>
          <a:lstStyle/>
          <a:p>
            <a:pPr marL="571500" lvl="0" indent="-342900">
              <a:buClr>
                <a:srgbClr val="595959"/>
              </a:buClr>
              <a:buSzPts val="1600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 of data that runs between two processes that are either closely related or have no common origin.</a:t>
            </a:r>
          </a:p>
          <a:p>
            <a:pPr marL="571500" lvl="0" indent="-342900">
              <a:buClr>
                <a:srgbClr val="595959"/>
              </a:buClr>
              <a:buSzPts val="1600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vertical bar ( | ) represents this operator</a:t>
            </a:r>
          </a:p>
          <a:p>
            <a:pPr lv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input</a:t>
            </a:r>
            <a:b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STDIN works between the source and the processing unit. The source provides the data and the processing unit receives and processes the data.</a:t>
            </a:r>
          </a:p>
          <a:p>
            <a:pPr lvl="0" indent="0">
              <a:lnSpc>
                <a:spcPct val="100000"/>
              </a:lnSpc>
              <a:buNone/>
            </a:pPr>
            <a:b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output</a:t>
            </a:r>
            <a:b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The processing unit processes the command and loads the output of the command in STDOUT or output data stream. </a:t>
            </a:r>
          </a:p>
          <a:p>
            <a:pPr lvl="0" indent="0">
              <a:lnSpc>
                <a:spcPct val="100000"/>
              </a:lnSpc>
              <a:buNone/>
            </a:pPr>
            <a:b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error</a:t>
            </a:r>
            <a:b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STDERR or error data stream handles error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ea typeface="Open Sans Light"/>
              <a:cs typeface="Times New Roman" panose="02020603050405020304" pitchFamily="18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8622B67-2AFC-83C3-4F98-AA7931486D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3396" y="429191"/>
            <a:ext cx="11125203" cy="546161"/>
          </a:xfrm>
        </p:spPr>
        <p:txBody>
          <a:bodyPr lIns="91421" tIns="45701" rIns="91421" bIns="45701">
            <a:noAutofit/>
          </a:bodyPr>
          <a:lstStyle/>
          <a:p>
            <a:pPr marL="25402" lvl="0" indent="0">
              <a:buNone/>
            </a:pPr>
            <a:r>
              <a:rPr lang="en-US" b="1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11E56FB-5A46-228B-8DB1-C8D1E35A1D9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3396" y="1076962"/>
            <a:ext cx="10906762" cy="4653281"/>
          </a:xfrm>
        </p:spPr>
        <p:txBody>
          <a:bodyPr lIns="91421" tIns="45701" rIns="91421" bIns="45701"/>
          <a:lstStyle/>
          <a:p>
            <a:pPr marL="514350" lvl="0" indent="-285750">
              <a:buClr>
                <a:srgbClr val="595959"/>
              </a:buClr>
              <a:buSzPts val="1600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Apache is actually a web server software, and it's often referred to as "Apache HTTP Server".</a:t>
            </a:r>
          </a:p>
          <a:p>
            <a:pPr marL="514350" lvl="0" indent="-285750">
              <a:buClr>
                <a:srgbClr val="595959"/>
              </a:buClr>
              <a:buSzPts val="1600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Open-source web server software that serves web content to clients over the internet.</a:t>
            </a:r>
          </a:p>
          <a:p>
            <a:pPr marL="514350" lvl="0" indent="-285750">
              <a:buClr>
                <a:srgbClr val="595959"/>
              </a:buClr>
              <a:buSzPts val="1600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to host websites and web applications</a:t>
            </a:r>
          </a:p>
          <a:p>
            <a:pPr marL="514350" lvl="0" indent="-285750">
              <a:buClr>
                <a:srgbClr val="595959"/>
              </a:buClr>
              <a:buSzPts val="1600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Apache’s configuration is defined in text-based files like ‘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httpd.conf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’.</a:t>
            </a:r>
          </a:p>
          <a:p>
            <a:pPr marL="514350" lvl="0" indent="-285750">
              <a:buClr>
                <a:srgbClr val="595959"/>
              </a:buClr>
              <a:buSzPts val="1600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Runs on various platforms ,not just Linux</a:t>
            </a:r>
          </a:p>
          <a:p>
            <a:pPr marL="514350" lvl="0" indent="-285750">
              <a:buClr>
                <a:srgbClr val="595959"/>
              </a:buClr>
              <a:buSzPts val="1600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Hosts multiple websites on a single sever through virtual hosts.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EB90F72-0C22-6EEE-864D-930C4511067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3396" y="469837"/>
            <a:ext cx="11125203" cy="414086"/>
          </a:xfrm>
        </p:spPr>
        <p:txBody>
          <a:bodyPr lIns="91421" tIns="45701" rIns="91421" bIns="45701">
            <a:noAutofit/>
          </a:bodyPr>
          <a:lstStyle/>
          <a:p>
            <a:pPr marL="25402" lvl="0" indent="0">
              <a:buNone/>
            </a:pPr>
            <a:r>
              <a:rPr lang="en-US" b="1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 APACHE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C5D209B1-76E9-2F53-A873-58F1F7864087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706908D-EEB0-EA8F-23C7-E9E2710D8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562" y="3789685"/>
            <a:ext cx="2133596" cy="21335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6;p18">
            <a:extLst>
              <a:ext uri="{FF2B5EF4-FFF2-40B4-BE49-F238E27FC236}">
                <a16:creationId xmlns:a16="http://schemas.microsoft.com/office/drawing/2014/main" id="{AB41582D-2BDC-B7D3-2402-6F7C7B36E9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3259" y="1325587"/>
            <a:ext cx="10515600" cy="3913019"/>
          </a:xfrm>
        </p:spPr>
        <p:txBody>
          <a:bodyPr>
            <a:spAutoFit/>
          </a:bodyPr>
          <a:lstStyle/>
          <a:p>
            <a:pPr marL="419096" lvl="0" indent="-342900">
              <a:lnSpc>
                <a:spcPct val="150000"/>
              </a:lnSpc>
              <a:buClr>
                <a:srgbClr val="595959"/>
              </a:buClr>
              <a:buSzPts val="2400"/>
              <a:buFont typeface="Arial" pitchFamily="34"/>
              <a:buChar char="•"/>
            </a:pP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SQUID - Robust server which supports caching</a:t>
            </a:r>
          </a:p>
          <a:p>
            <a:pPr marL="457200" lvl="0">
              <a:lnSpc>
                <a:spcPct val="150000"/>
              </a:lnSpc>
            </a:pP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protocols</a:t>
            </a:r>
          </a:p>
          <a:p>
            <a:pPr marL="419096" lvl="0" indent="-342900">
              <a:lnSpc>
                <a:spcPct val="150000"/>
              </a:lnSpc>
              <a:buClr>
                <a:srgbClr val="595959"/>
              </a:buClr>
              <a:buSzPts val="2400"/>
              <a:buFont typeface="Arial" pitchFamily="34"/>
              <a:buChar char="•"/>
            </a:pP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speed accessed websites</a:t>
            </a:r>
          </a:p>
          <a:p>
            <a:pPr marL="419096" lvl="0" indent="-342900">
              <a:lnSpc>
                <a:spcPct val="150000"/>
              </a:lnSpc>
              <a:buClr>
                <a:srgbClr val="595959"/>
              </a:buClr>
              <a:buSzPts val="2400"/>
              <a:buFont typeface="Arial" pitchFamily="34"/>
              <a:buChar char="•"/>
            </a:pP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uses two NICs as internal and external </a:t>
            </a:r>
          </a:p>
          <a:p>
            <a:pPr marL="419096" lvl="0" indent="-342900">
              <a:lnSpc>
                <a:spcPct val="150000"/>
              </a:lnSpc>
              <a:buClr>
                <a:srgbClr val="595959"/>
              </a:buClr>
              <a:buSzPts val="2400"/>
              <a:buFont typeface="Arial" pitchFamily="34"/>
              <a:buChar char="•"/>
            </a:pP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 number of SQUID -3128</a:t>
            </a:r>
          </a:p>
          <a:p>
            <a:pPr marL="419096" lvl="0" indent="-342900">
              <a:lnSpc>
                <a:spcPct val="150000"/>
              </a:lnSpc>
              <a:buClr>
                <a:srgbClr val="595959"/>
              </a:buClr>
              <a:buSzPts val="2400"/>
              <a:buFont typeface="Arial" pitchFamily="34"/>
              <a:buChar char="•"/>
            </a:pP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 where Squid listens for client requests </a:t>
            </a:r>
          </a:p>
          <a:p>
            <a:pPr marL="457200" lvl="0">
              <a:lnSpc>
                <a:spcPct val="150000"/>
              </a:lnSpc>
            </a:pP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 TLS/SSL connections are HTTPS</a:t>
            </a:r>
          </a:p>
        </p:txBody>
      </p:sp>
      <p:sp>
        <p:nvSpPr>
          <p:cNvPr id="3" name="Google Shape;127;p18">
            <a:extLst>
              <a:ext uri="{FF2B5EF4-FFF2-40B4-BE49-F238E27FC236}">
                <a16:creationId xmlns:a16="http://schemas.microsoft.com/office/drawing/2014/main" id="{AB0D4BCC-1F21-7E0B-C446-03661EA803E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3396" y="458952"/>
            <a:ext cx="11125203" cy="434970"/>
          </a:xfrm>
        </p:spPr>
        <p:txBody>
          <a:bodyPr lIns="91421" tIns="45701" rIns="91421" bIns="45701">
            <a:noAutofit/>
          </a:bodyPr>
          <a:lstStyle/>
          <a:p>
            <a:pPr lvl="0" indent="-25402">
              <a:spcBef>
                <a:spcPts val="0"/>
              </a:spcBef>
              <a:buNone/>
            </a:pPr>
            <a:r>
              <a:rPr lang="en-US" b="1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 SQUID PROXY</a:t>
            </a:r>
          </a:p>
        </p:txBody>
      </p:sp>
      <p:pic>
        <p:nvPicPr>
          <p:cNvPr id="4" name="Google Shape;128;p18">
            <a:extLst>
              <a:ext uri="{FF2B5EF4-FFF2-40B4-BE49-F238E27FC236}">
                <a16:creationId xmlns:a16="http://schemas.microsoft.com/office/drawing/2014/main" id="{ED72217B-810B-F045-210A-F8BADE3320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528" y="1579461"/>
            <a:ext cx="3985878" cy="340527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583EEAF-A931-A103-11F7-59DB1B4499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0556" y="363684"/>
            <a:ext cx="10840724" cy="5611087"/>
          </a:xfrm>
        </p:spPr>
        <p:txBody>
          <a:bodyPr lIns="91421" tIns="45701" rIns="91421" bIns="45701">
            <a:normAutofit lnSpcReduction="10000"/>
          </a:bodyPr>
          <a:lstStyle/>
          <a:p>
            <a:pPr lvl="0" indent="0">
              <a:buNone/>
            </a:pPr>
            <a:r>
              <a:rPr lang="en-US" b="1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MAIL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indent="0">
              <a:buNone/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mail components are, </a:t>
            </a:r>
          </a:p>
          <a:p>
            <a:pPr marL="685800" lvl="0" indent="-457200">
              <a:buClr>
                <a:srgbClr val="595959"/>
              </a:buClr>
              <a:buSzPts val="1600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 </a:t>
            </a:r>
          </a:p>
          <a:p>
            <a:pPr marL="685800" lvl="0" indent="-457200">
              <a:buClr>
                <a:srgbClr val="595959"/>
              </a:buClr>
              <a:buSzPts val="1600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MTA</a:t>
            </a:r>
          </a:p>
          <a:p>
            <a:pPr marL="685800" lvl="0" indent="-457200">
              <a:buClr>
                <a:srgbClr val="595959"/>
              </a:buClr>
              <a:buSzPts val="1600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MDA </a:t>
            </a:r>
          </a:p>
          <a:p>
            <a:pPr marL="685800" lvl="0" indent="-457200">
              <a:buClr>
                <a:srgbClr val="595959"/>
              </a:buClr>
              <a:buSzPts val="1600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IMAP</a:t>
            </a:r>
          </a:p>
          <a:p>
            <a:pPr marL="685800" lvl="0" indent="-457200">
              <a:buClr>
                <a:srgbClr val="595959"/>
              </a:buClr>
              <a:buSzPts val="1600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POP3</a:t>
            </a:r>
          </a:p>
          <a:p>
            <a:pPr marL="685800" lvl="0" indent="-457200">
              <a:buClr>
                <a:srgbClr val="595959"/>
              </a:buClr>
              <a:buSzPts val="1600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SMTP</a:t>
            </a:r>
          </a:p>
          <a:p>
            <a:pPr lvl="0" indent="0">
              <a:buNone/>
            </a:pPr>
            <a:r>
              <a:rPr lang="en-US" sz="26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 MAIL SERVICES</a:t>
            </a:r>
          </a:p>
          <a:p>
            <a:pPr marL="685800" lvl="0" indent="-457200">
              <a:buClr>
                <a:srgbClr val="595959"/>
              </a:buClr>
              <a:buSzPts val="1600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Postfix is a free and opensource MTA (Mail Transfer Agent) used for routing or delivering emails on a Linux system.</a:t>
            </a:r>
          </a:p>
          <a:p>
            <a:pPr marL="685800" lvl="0" indent="-457200">
              <a:buClr>
                <a:srgbClr val="595959"/>
              </a:buClr>
              <a:buSzPts val="1600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Known for its security features ,ease of config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uration and performance</a:t>
            </a:r>
          </a:p>
          <a:p>
            <a:pPr marL="685800" lvl="0" indent="-457200">
              <a:buClr>
                <a:srgbClr val="595959"/>
              </a:buClr>
              <a:buSzPts val="1600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Open Sans Light"/>
              <a:cs typeface="Times New Roman" panose="02020603050405020304" pitchFamily="18" charset="0"/>
            </a:endParaRPr>
          </a:p>
        </p:txBody>
      </p:sp>
      <p:pic>
        <p:nvPicPr>
          <p:cNvPr id="3" name="Picture 4" descr="Email, gmail, mail, logo, social, social media icon - Free download">
            <a:extLst>
              <a:ext uri="{FF2B5EF4-FFF2-40B4-BE49-F238E27FC236}">
                <a16:creationId xmlns:a16="http://schemas.microsoft.com/office/drawing/2014/main" id="{D96E6E34-4F2B-DA3F-5EB8-735B8874F9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21684" y="1181185"/>
            <a:ext cx="2597728" cy="169973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1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B80A-D70A-4B7A-A8FF-3344D2838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30" y="3125386"/>
            <a:ext cx="5712069" cy="124439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2418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88340-9CF3-069C-E74C-E78A79398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6332" y="1178169"/>
            <a:ext cx="6075483" cy="4413739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cloud is a distributed collection of servers that host software and infrastructure, and it is accessed over the Internet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TYPES: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Private cloud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Public cloud </a:t>
            </a:r>
            <a:endParaRPr lang="en-US" sz="2000" b="1" dirty="0">
              <a:solidFill>
                <a:schemeClr val="tx2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Hybrid cloud </a:t>
            </a:r>
          </a:p>
          <a:p>
            <a:pPr>
              <a:lnSpc>
                <a:spcPct val="150000"/>
              </a:lnSpc>
            </a:pPr>
            <a:endParaRPr lang="en-US" sz="2000" b="1" i="0" dirty="0">
              <a:solidFill>
                <a:schemeClr val="tx2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5E760-D56C-66A8-BB73-A297422836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5" y="297163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</a:rPr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337E5D-12B6-DEE6-9D52-60C38428A8BB}"/>
              </a:ext>
            </a:extLst>
          </p:cNvPr>
          <p:cNvSpPr/>
          <p:nvPr/>
        </p:nvSpPr>
        <p:spPr>
          <a:xfrm>
            <a:off x="7449954" y="5832909"/>
            <a:ext cx="1020278" cy="163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2" descr="Cloud Computing Models - TatvaSoft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954" y="1962705"/>
            <a:ext cx="4144352" cy="362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544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88340-9CF3-069C-E74C-E78A79398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595" y="1061908"/>
            <a:ext cx="11125200" cy="5699376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Azure, is Microsoft's public Cloud</a:t>
            </a:r>
            <a:r>
              <a:rPr lang="en-US" sz="1800" u="sng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</a:t>
            </a:r>
            <a:r>
              <a:rPr lang="en-US" sz="1800" u="sng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platform. It provides a broad range of cloud services, including compute, analytics, storage and networking. 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ADVANTAGES: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5E760-D56C-66A8-BB73-A297422836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5" y="297163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</a:rPr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337E5D-12B6-DEE6-9D52-60C38428A8BB}"/>
              </a:ext>
            </a:extLst>
          </p:cNvPr>
          <p:cNvSpPr/>
          <p:nvPr/>
        </p:nvSpPr>
        <p:spPr>
          <a:xfrm>
            <a:off x="7449954" y="5832909"/>
            <a:ext cx="1020278" cy="163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ounded Rectangle 1"/>
          <p:cNvSpPr/>
          <p:nvPr/>
        </p:nvSpPr>
        <p:spPr>
          <a:xfrm>
            <a:off x="9020908" y="4738073"/>
            <a:ext cx="1899139" cy="6955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9111758" y="4831943"/>
            <a:ext cx="22156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SAVING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430108" y="3933086"/>
            <a:ext cx="1899139" cy="6955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 flipH="1">
            <a:off x="6628813" y="4051835"/>
            <a:ext cx="1501727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482047" y="3923313"/>
            <a:ext cx="1899139" cy="6955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3593416" y="4002078"/>
            <a:ext cx="1676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FLEXIBILITY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09595" y="4738071"/>
            <a:ext cx="1899139" cy="6955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668207" y="4831943"/>
            <a:ext cx="1781913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endParaRPr lang="en-IN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057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88340-9CF3-069C-E74C-E78A79398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238" y="1158624"/>
            <a:ext cx="10638693" cy="5078547"/>
          </a:xfrm>
        </p:spPr>
        <p:txBody>
          <a:bodyPr>
            <a:no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ACTIVE DIRECTORY:</a:t>
            </a:r>
          </a:p>
          <a:p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Active Directory is Microsoft's cloud-based identity and access management service.</a:t>
            </a:r>
          </a:p>
          <a:p>
            <a:endParaRPr lang="en-US" sz="1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SUBSCRIPTION:</a:t>
            </a:r>
          </a:p>
          <a:p>
            <a:endParaRPr lang="en-US" sz="1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Azure subscription is a logical container used to provision and manage Azure resources. </a:t>
            </a:r>
          </a:p>
          <a:p>
            <a:pPr algn="just"/>
            <a:endParaRPr lang="en-US" sz="1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 (RBAC):</a:t>
            </a:r>
          </a:p>
          <a:p>
            <a:pPr algn="just"/>
            <a:endParaRPr lang="en-US" sz="1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 (RBAC) is a fundamental security feature in Microsoft Azure that allows you to manage access to Azure resources by controlling who can perform specific actions on those resources.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5E760-D56C-66A8-BB73-A297422836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5" y="297163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</a:rPr>
              <a:t>IDENTITY AND GOVERNANCE: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337E5D-12B6-DEE6-9D52-60C38428A8BB}"/>
              </a:ext>
            </a:extLst>
          </p:cNvPr>
          <p:cNvSpPr/>
          <p:nvPr/>
        </p:nvSpPr>
        <p:spPr>
          <a:xfrm>
            <a:off x="7449954" y="5832909"/>
            <a:ext cx="1020278" cy="163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3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88340-9CF3-069C-E74C-E78A79398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595" y="975744"/>
            <a:ext cx="10474965" cy="5213300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 SHELL </a:t>
            </a:r>
            <a:r>
              <a:rPr lang="en-US" sz="1800" b="1" dirty="0">
                <a:solidFill>
                  <a:schemeClr val="tx2"/>
                </a:solidFill>
                <a:latin typeface="Calibri" panose="020F050202020403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tx2"/>
                </a:solidFill>
                <a:latin typeface="Calibri" panose="020F0502020204030204" pitchFamily="34" charset="0"/>
              </a:rPr>
              <a:t>   	</a:t>
            </a:r>
            <a:r>
              <a:rPr lang="en-US" sz="18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Cloud Shell is an interactive, authenticated, browser-accessible terminal for managing Azure resources. </a:t>
            </a:r>
          </a:p>
          <a:p>
            <a:pPr>
              <a:lnSpc>
                <a:spcPct val="150000"/>
              </a:lnSpc>
            </a:pPr>
            <a:endParaRPr lang="en-US" sz="18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POWERSHELL AND AZURE COMMAND-LINE INTERFACE :</a:t>
            </a:r>
            <a:endParaRPr lang="en-US" sz="1800" b="1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PowerShell and Azure Command-Line Interface (CLI) are two powerful command-line tools provided by Microsoft for managing and automating Azure resources and services.</a:t>
            </a:r>
            <a:r>
              <a:rPr lang="en-US" sz="1800" b="1" dirty="0">
                <a:solidFill>
                  <a:schemeClr val="tx2"/>
                </a:solidFill>
                <a:latin typeface="Calibri" panose="020F0502020204030204" pitchFamily="34" charset="0"/>
              </a:rPr>
              <a:t>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5E760-D56C-66A8-BB73-A297422836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5" y="297163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</a:rPr>
              <a:t>AZURE – ADMINISTRATION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337E5D-12B6-DEE6-9D52-60C38428A8BB}"/>
              </a:ext>
            </a:extLst>
          </p:cNvPr>
          <p:cNvSpPr/>
          <p:nvPr/>
        </p:nvSpPr>
        <p:spPr>
          <a:xfrm>
            <a:off x="7449954" y="5832909"/>
            <a:ext cx="1020278" cy="163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0039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B80A-D70A-4B7A-A8FF-3344D2838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4226" y="3270603"/>
            <a:ext cx="4133850" cy="1541925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</a:t>
            </a:r>
            <a:endParaRPr lang="en-US" sz="48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39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88340-9CF3-069C-E74C-E78A79398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595" y="1158624"/>
            <a:ext cx="11125200" cy="483791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sz="1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i="0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5E760-D56C-66A8-BB73-A297422836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5" y="297163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</a:rPr>
              <a:t>AZURE – NETWORKING AND SECURITY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337E5D-12B6-DEE6-9D52-60C38428A8BB}"/>
              </a:ext>
            </a:extLst>
          </p:cNvPr>
          <p:cNvSpPr/>
          <p:nvPr/>
        </p:nvSpPr>
        <p:spPr>
          <a:xfrm>
            <a:off x="7449954" y="5832909"/>
            <a:ext cx="1020278" cy="163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ounded Rectangle 1"/>
          <p:cNvSpPr/>
          <p:nvPr/>
        </p:nvSpPr>
        <p:spPr>
          <a:xfrm>
            <a:off x="732697" y="1214904"/>
            <a:ext cx="3859823" cy="1116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952500" y="1256737"/>
            <a:ext cx="3578469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FIREWALL AND KEY VAULT: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887307" y="2652748"/>
            <a:ext cx="3211733" cy="1116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6887307" y="2957143"/>
            <a:ext cx="35784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SECURITY CENTER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76959" y="4716286"/>
            <a:ext cx="2743201" cy="1116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1638237" y="4958315"/>
            <a:ext cx="1714563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DNS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5EBF09-3F33-9AED-1544-610359DAE712}"/>
              </a:ext>
            </a:extLst>
          </p:cNvPr>
          <p:cNvSpPr txBox="1"/>
          <p:nvPr/>
        </p:nvSpPr>
        <p:spPr>
          <a:xfrm>
            <a:off x="4107180" y="4812932"/>
            <a:ext cx="6101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DNS is a hosting service for DNS domains that provides name resolution by using Microsoft Azure infrastructure.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01BEEC-BFB0-4283-C8F6-965AB738487D}"/>
              </a:ext>
            </a:extLst>
          </p:cNvPr>
          <p:cNvSpPr txBox="1"/>
          <p:nvPr/>
        </p:nvSpPr>
        <p:spPr>
          <a:xfrm>
            <a:off x="732697" y="2846041"/>
            <a:ext cx="6101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Microsoft Azure Security Center is a set of tools for monitoring and managing the security of virtual machines and other cloud computing resources within the Microsoft Azure public cloud. 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EFF3AC-B23F-3B8D-95D3-D070505C6DC4}"/>
              </a:ext>
            </a:extLst>
          </p:cNvPr>
          <p:cNvSpPr txBox="1"/>
          <p:nvPr/>
        </p:nvSpPr>
        <p:spPr>
          <a:xfrm>
            <a:off x="4980940" y="1173121"/>
            <a:ext cx="6101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Firewall is a cloud-native and intelligent network firewall security service that provides the best of breed threat protection for your cloud workloads running in Azure. 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632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88340-9CF3-069C-E74C-E78A79398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595" y="1158624"/>
            <a:ext cx="5439513" cy="518442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VNET: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 Azure Virtual Network (</a:t>
            </a:r>
            <a:r>
              <a:rPr lang="en-US" sz="1800" dirty="0" err="1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VNet</a:t>
            </a:r>
            <a:r>
              <a:rPr lang="en-US" sz="18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a network or environment that can be used to run VMs and applications in the cloud.</a:t>
            </a:r>
          </a:p>
          <a:p>
            <a:pPr>
              <a:lnSpc>
                <a:spcPct val="150000"/>
              </a:lnSpc>
            </a:pPr>
            <a:endParaRPr lang="en-US" sz="18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VNET PEERING :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Connecting virtual networks within the same Azure region.</a:t>
            </a:r>
          </a:p>
          <a:p>
            <a:pPr>
              <a:lnSpc>
                <a:spcPct val="150000"/>
              </a:lnSpc>
            </a:pPr>
            <a:endParaRPr lang="en-US" sz="18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8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8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5E760-D56C-66A8-BB73-A297422836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5" y="297163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</a:rPr>
              <a:t>AZURE – INTERSITE CONNECTIVITY: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337E5D-12B6-DEE6-9D52-60C38428A8BB}"/>
              </a:ext>
            </a:extLst>
          </p:cNvPr>
          <p:cNvSpPr/>
          <p:nvPr/>
        </p:nvSpPr>
        <p:spPr>
          <a:xfrm>
            <a:off x="7449954" y="5832909"/>
            <a:ext cx="1020278" cy="163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 descr="Azure Virtual Network Peering – MyKlo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037" y="2374777"/>
            <a:ext cx="5438775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652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B80A-D70A-4B7A-A8FF-3344D2838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3125386"/>
            <a:ext cx="9372600" cy="175299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– NTM , STORAGE, VMs, DATA PROTECTION, SERVERLESS COMPUTING, MONITORING</a:t>
            </a:r>
          </a:p>
        </p:txBody>
      </p:sp>
    </p:spTree>
    <p:extLst>
      <p:ext uri="{BB962C8B-B14F-4D97-AF65-F5344CB8AC3E}">
        <p14:creationId xmlns:p14="http://schemas.microsoft.com/office/powerpoint/2010/main" val="2618673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88340-9CF3-069C-E74C-E78A79398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595" y="1158624"/>
            <a:ext cx="11125200" cy="5699376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Traffic Manager is a </a:t>
            </a:r>
            <a:r>
              <a:rPr lang="en-US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DNS-based traffic load balancer</a:t>
            </a: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allows you to distribute traffic to your public facing applications across the global Azure regions.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 factors 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Servers/Services</a:t>
            </a:r>
            <a:endParaRPr lang="en-US" sz="2000" b="1" i="0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Requests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Traffic Management System</a:t>
            </a:r>
            <a:endParaRPr lang="en-US" sz="2000" b="1" i="0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Load Balancing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5E760-D56C-66A8-BB73-A297422836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5" y="297163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</a:rPr>
              <a:t>AZURE – NETWORK TRAFFIC MANAGEMENT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337E5D-12B6-DEE6-9D52-60C38428A8BB}"/>
              </a:ext>
            </a:extLst>
          </p:cNvPr>
          <p:cNvSpPr/>
          <p:nvPr/>
        </p:nvSpPr>
        <p:spPr>
          <a:xfrm>
            <a:off x="7449954" y="5832909"/>
            <a:ext cx="1020278" cy="163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Overview Of Azure Traffic Manager And Configuring Priority Based Endpoints">
            <a:extLst>
              <a:ext uri="{FF2B5EF4-FFF2-40B4-BE49-F238E27FC236}">
                <a16:creationId xmlns:a16="http://schemas.microsoft.com/office/drawing/2014/main" id="{D6F8A9E2-3605-0E9E-6C53-C375B0EDE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052" y="2440505"/>
            <a:ext cx="5804452" cy="3179161"/>
          </a:xfrm>
          <a:prstGeom prst="rect">
            <a:avLst/>
          </a:prstGeom>
          <a:noFill/>
          <a:effectLst>
            <a:innerShdw blurRad="393700">
              <a:srgbClr val="0070C0"/>
            </a:innerShdw>
          </a:effectLst>
          <a:scene3d>
            <a:camera prst="orthographicFront"/>
            <a:lightRig rig="threePt" dir="t"/>
          </a:scene3d>
          <a:sp3d>
            <a:bevelT prst="convex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32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88340-9CF3-069C-E74C-E78A79398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595" y="1158624"/>
            <a:ext cx="11125200" cy="5699376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Storage is a </a:t>
            </a:r>
            <a:r>
              <a:rPr lang="en-IN" sz="2000" b="1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cloud storage solution </a:t>
            </a:r>
            <a:r>
              <a:rPr lang="en-IN" sz="2000" b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modern data storage scenarios</a:t>
            </a: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endParaRPr lang="en-US" sz="2000" b="0" dirty="0">
              <a:solidFill>
                <a:schemeClr val="tx2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Storage Services :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Blob Storage (Azure Blobs)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File Storage (Azure Files)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Queue Storage (Azure Queues)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Table Storage (Azure Tables)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Disk Storage (Azure Disks)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5E760-D56C-66A8-BB73-A297422836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5" y="297163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</a:rPr>
              <a:t>AZURE - STORAGE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337E5D-12B6-DEE6-9D52-60C38428A8BB}"/>
              </a:ext>
            </a:extLst>
          </p:cNvPr>
          <p:cNvSpPr/>
          <p:nvPr/>
        </p:nvSpPr>
        <p:spPr>
          <a:xfrm>
            <a:off x="7449954" y="5832909"/>
            <a:ext cx="1020278" cy="163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 descr="Storage Archives - ZiniosEdge">
            <a:extLst>
              <a:ext uri="{FF2B5EF4-FFF2-40B4-BE49-F238E27FC236}">
                <a16:creationId xmlns:a16="http://schemas.microsoft.com/office/drawing/2014/main" id="{FF908C4A-D3BE-AA3A-3262-BF1E2E542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515" y="2090452"/>
            <a:ext cx="6406280" cy="3201925"/>
          </a:xfrm>
          <a:prstGeom prst="rect">
            <a:avLst/>
          </a:prstGeom>
          <a:noFill/>
          <a:effectLst>
            <a:innerShdw blurRad="469900">
              <a:srgbClr val="0070C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113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88340-9CF3-069C-E74C-E78A79398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595" y="1158624"/>
            <a:ext cx="11125200" cy="5078547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Virtual machine will let us create and use virtual machines in the cloud as </a:t>
            </a:r>
            <a:r>
              <a:rPr lang="en-US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 as a Service. </a:t>
            </a:r>
          </a:p>
          <a:p>
            <a:pPr>
              <a:lnSpc>
                <a:spcPct val="150000"/>
              </a:lnSpc>
            </a:pPr>
            <a:r>
              <a:rPr lang="en-US" sz="24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choices :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 (Windows and Linux)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VM size, which determines factors such as processing power, how many disks we attach etc.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region where VM will be hosted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VM extension, which gives additional capabilities such as running anti-virus etc.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Compute, Networking, and Storage elements will be created during the provisioning of the virtual machine.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5E760-D56C-66A8-BB73-A297422836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5" y="297163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</a:rPr>
              <a:t>AZURE – VIRTUAL MACHINES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337E5D-12B6-DEE6-9D52-60C38428A8BB}"/>
              </a:ext>
            </a:extLst>
          </p:cNvPr>
          <p:cNvSpPr/>
          <p:nvPr/>
        </p:nvSpPr>
        <p:spPr>
          <a:xfrm>
            <a:off x="7449954" y="5832909"/>
            <a:ext cx="1020278" cy="163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0909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88340-9CF3-069C-E74C-E78A79398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595" y="975744"/>
            <a:ext cx="11125200" cy="5213300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protection in Azure involves implementing a </a:t>
            </a:r>
            <a:r>
              <a:rPr lang="en-US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range of measures to secure </a:t>
            </a:r>
            <a:r>
              <a:rPr lang="en-US" sz="20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safeguard your data hosted on Microsoft's Azure cloud platform.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aspects for Data Protection :</a:t>
            </a:r>
            <a:endParaRPr lang="en-US" sz="2400" b="1" i="0" dirty="0">
              <a:solidFill>
                <a:schemeClr val="tx2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Encryption</a:t>
            </a:r>
            <a:endParaRPr lang="en-IN" sz="20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Key Vault</a:t>
            </a:r>
            <a:endParaRPr lang="en-IN" sz="20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Active Directory (Azure AD)</a:t>
            </a:r>
            <a:endParaRPr lang="en-IN" sz="2000" b="1" i="0" dirty="0">
              <a:solidFill>
                <a:schemeClr val="tx2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 (RBAC)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Firewalls and Network Security</a:t>
            </a:r>
            <a:endParaRPr lang="en-IN" sz="20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Disk Encryption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Monitoring and Auditing</a:t>
            </a:r>
            <a:endParaRPr lang="en-US" sz="2000" b="0" dirty="0">
              <a:solidFill>
                <a:schemeClr val="tx2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5E760-D56C-66A8-BB73-A297422836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5" y="297163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</a:rPr>
              <a:t>AZURE – DATA PROTECTION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337E5D-12B6-DEE6-9D52-60C38428A8BB}"/>
              </a:ext>
            </a:extLst>
          </p:cNvPr>
          <p:cNvSpPr/>
          <p:nvPr/>
        </p:nvSpPr>
        <p:spPr>
          <a:xfrm>
            <a:off x="7449954" y="5832909"/>
            <a:ext cx="1020278" cy="163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E18ADEE-07B2-CED6-F7CE-11C3FF89F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525" y="2526631"/>
            <a:ext cx="6047879" cy="3388093"/>
          </a:xfrm>
          <a:prstGeom prst="rect">
            <a:avLst/>
          </a:prstGeom>
          <a:noFill/>
          <a:effectLst>
            <a:innerShdw blurRad="355600">
              <a:srgbClr val="0070C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282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88340-9CF3-069C-E74C-E78A79398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595" y="1158624"/>
            <a:ext cx="11125200" cy="4837915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Serverless computing in Azure refers to a cloud computing model where you can build and </a:t>
            </a:r>
            <a:r>
              <a:rPr lang="en-US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run applications without having to manage the underlying infrastructure.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provides a serverless platform known as </a:t>
            </a:r>
            <a:r>
              <a:rPr lang="en-US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Functions</a:t>
            </a:r>
            <a:r>
              <a:rPr lang="en-US" sz="20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which allows developers to focus on writing code and creating functionalities without worrying about provisioning, scaling, or maintaining servers.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Functions: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Functions is a serverless compute service that enables you to run code in response to events or triggers without needing to manage servers. 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5E760-D56C-66A8-BB73-A297422836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5" y="297163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</a:rPr>
              <a:t>AZURE – SERVERLESS COMPUTING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337E5D-12B6-DEE6-9D52-60C38428A8BB}"/>
              </a:ext>
            </a:extLst>
          </p:cNvPr>
          <p:cNvSpPr/>
          <p:nvPr/>
        </p:nvSpPr>
        <p:spPr>
          <a:xfrm>
            <a:off x="7449954" y="5832909"/>
            <a:ext cx="1020278" cy="163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748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88340-9CF3-069C-E74C-E78A79398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595" y="1158624"/>
            <a:ext cx="11470110" cy="518442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</a:rPr>
              <a:t>KEY AZURE FUNCTIONS :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Söhne"/>
              </a:rPr>
              <a:t>Event-Driven Execution - 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HTTP requests, messages in a queue, changes in a database .</a:t>
            </a:r>
            <a:endParaRPr lang="en-US" sz="2000" b="1" i="0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Söhne"/>
              </a:rPr>
              <a:t>Stateless Execution - </a:t>
            </a:r>
            <a:r>
              <a:rPr lang="en-IN" sz="2000" dirty="0">
                <a:solidFill>
                  <a:srgbClr val="374151"/>
                </a:solidFill>
                <a:latin typeface="Söhne"/>
              </a:rPr>
              <a:t>S</a:t>
            </a:r>
            <a:r>
              <a:rPr lang="en-IN" sz="2000" b="0" i="0" dirty="0">
                <a:solidFill>
                  <a:srgbClr val="374151"/>
                </a:solidFill>
                <a:effectLst/>
                <a:latin typeface="Söhne"/>
              </a:rPr>
              <a:t>calability and simplifies management.</a:t>
            </a:r>
            <a:endParaRPr lang="en-US" sz="2000" b="1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Söhne"/>
              </a:rPr>
              <a:t>Auto-Scaling - </a:t>
            </a:r>
            <a:r>
              <a:rPr lang="en-US" sz="2000" dirty="0">
                <a:solidFill>
                  <a:srgbClr val="374151"/>
                </a:solidFill>
                <a:latin typeface="Söhne"/>
              </a:rPr>
              <a:t>A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utomatically scales out to handle incoming requests based on demand.</a:t>
            </a:r>
            <a:endParaRPr lang="en-US" sz="2000" b="1" i="0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Söhne"/>
              </a:rPr>
              <a:t>Pay-As-You-Go Pricing - </a:t>
            </a:r>
            <a:r>
              <a:rPr lang="en-US" sz="2000" dirty="0">
                <a:solidFill>
                  <a:srgbClr val="374151"/>
                </a:solidFill>
                <a:latin typeface="Söhne"/>
              </a:rPr>
              <a:t>P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ay only for the compute resources consumed during the execution </a:t>
            </a:r>
            <a:r>
              <a:rPr lang="en-US" sz="2000" i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of your functions, which can result in cost savings compared to traditional infrastructure.</a:t>
            </a:r>
            <a:endParaRPr lang="en-US" sz="2000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Söhne"/>
              </a:rPr>
              <a:t>Triggers and Bindings - </a:t>
            </a:r>
            <a:r>
              <a:rPr lang="en-US" sz="2000" dirty="0">
                <a:solidFill>
                  <a:srgbClr val="374151"/>
                </a:solidFill>
                <a:latin typeface="Söhne"/>
              </a:rPr>
              <a:t>B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indings to connect functions to data sources.</a:t>
            </a:r>
            <a:endParaRPr lang="en-US" sz="2000" b="1" i="0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Söhne"/>
              </a:rPr>
              <a:t>Integration - 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Azure Functions can be easily integrated with other Azure services .</a:t>
            </a:r>
            <a:endParaRPr lang="en-US" sz="2000" b="1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b="1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5E760-D56C-66A8-BB73-A297422836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5" y="297163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</a:rPr>
              <a:t>AZURE – SERVERLESS COMPUTING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337E5D-12B6-DEE6-9D52-60C38428A8BB}"/>
              </a:ext>
            </a:extLst>
          </p:cNvPr>
          <p:cNvSpPr/>
          <p:nvPr/>
        </p:nvSpPr>
        <p:spPr>
          <a:xfrm>
            <a:off x="7449954" y="5832909"/>
            <a:ext cx="1020278" cy="163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0187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88340-9CF3-069C-E74C-E78A79398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595" y="985369"/>
            <a:ext cx="11125200" cy="5078547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Azure Monitoring helps you proactively identify and </a:t>
            </a:r>
            <a:r>
              <a:rPr lang="en-US" sz="2000" b="1" i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address issues, optimize performance, and ensure the reliability of your applications.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</a:rPr>
              <a:t>Key Components of Azure Monitoring 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Azure Monitor</a:t>
            </a:r>
            <a:endParaRPr lang="en-US" sz="2000" b="1" i="0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Azure Application Insights</a:t>
            </a:r>
            <a:endParaRPr lang="en-US" sz="2000" b="1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Azure Log Analytics</a:t>
            </a:r>
            <a:endParaRPr lang="en-US" sz="2000" b="1" i="0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Azure Service Health</a:t>
            </a:r>
            <a:endParaRPr lang="en-US" sz="2000" b="1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Azure Alerts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Azure Diagnostics</a:t>
            </a:r>
            <a:endParaRPr lang="en-US" sz="2000" b="1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b="1" dirty="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5E760-D56C-66A8-BB73-A297422836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5" y="297163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0070C0"/>
                </a:solidFill>
                <a:latin typeface="Calibri" panose="020F0502020204030204" pitchFamily="34" charset="0"/>
              </a:rPr>
              <a:t>AZURE – MONITORING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337E5D-12B6-DEE6-9D52-60C38428A8BB}"/>
              </a:ext>
            </a:extLst>
          </p:cNvPr>
          <p:cNvSpPr/>
          <p:nvPr/>
        </p:nvSpPr>
        <p:spPr>
          <a:xfrm>
            <a:off x="7449954" y="5832909"/>
            <a:ext cx="1020278" cy="163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100" name="Picture 4" descr="Monitor apps - Azure App Service | Microsoft Learn">
            <a:extLst>
              <a:ext uri="{FF2B5EF4-FFF2-40B4-BE49-F238E27FC236}">
                <a16:creationId xmlns:a16="http://schemas.microsoft.com/office/drawing/2014/main" id="{6DEB15D8-A76E-C9BF-2F26-45CDCB69A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111" y="2725303"/>
            <a:ext cx="7318414" cy="33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916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00024" y="565085"/>
            <a:ext cx="11125200" cy="64459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Versions of Linux OS</a:t>
            </a:r>
            <a:endParaRPr lang="en-IN" sz="3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33399" y="1443566"/>
          <a:ext cx="11182352" cy="4316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2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38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95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Versions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Linux OS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solidFill>
                      <a:schemeClr val="accent1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Default File System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cell3D prstMaterial="dkEdge">
                      <a:bevel prst="relaxedInset"/>
                      <a:lightRig rig="flood" dir="t"/>
                    </a:cell3D>
                    <a:solidFill>
                      <a:schemeClr val="accent1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Specialty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prst="relaxedInset"/>
                      <a:lightRig rig="flood" dir="t"/>
                    </a:cell3D>
                    <a:solidFill>
                      <a:schemeClr val="accent1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619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RHEL 5 </a:t>
                      </a:r>
                      <a:endParaRPr lang="en-IN" sz="2000" b="1" dirty="0"/>
                    </a:p>
                  </a:txBody>
                  <a:tcPr>
                    <a:lnT w="38100" cmpd="sng">
                      <a:noFill/>
                    </a:lnT>
                    <a:cell3D prstMaterial="dkEdge">
                      <a:bevel prst="artDeco"/>
                      <a:lightRig rig="flood" dir="t"/>
                    </a:cell3D>
                    <a:solidFill>
                      <a:srgbClr val="E1EB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ext3</a:t>
                      </a:r>
                      <a:endParaRPr lang="en-IN" sz="2000" b="1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rgbClr val="E1EB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Designed for long-term stability and security, with updates focused on security patches.</a:t>
                      </a:r>
                      <a:endParaRPr lang="en-IN" b="1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rgbClr val="E1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588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RHEL 6</a:t>
                      </a:r>
                      <a:endParaRPr lang="en-IN" sz="2000" b="1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rgbClr val="E1EB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ext4</a:t>
                      </a:r>
                      <a:endParaRPr lang="en-IN" sz="2000" b="1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rgbClr val="E1EB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Introduced </a:t>
                      </a:r>
                      <a:r>
                        <a:rPr lang="en-US" sz="18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systemd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as its </a:t>
                      </a:r>
                      <a:r>
                        <a:rPr lang="en-US" sz="18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system. Includes enhancements to virtualization and cloud computing capabilities.</a:t>
                      </a:r>
                      <a:endParaRPr lang="en-IN" b="1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rgbClr val="E1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619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RHEL 7</a:t>
                      </a:r>
                      <a:endParaRPr lang="en-IN" sz="2000" b="1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rgbClr val="E1EB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XFS</a:t>
                      </a:r>
                      <a:endParaRPr lang="en-IN" sz="2000" b="1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rgbClr val="E1EB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includes enhancements to security, networking, and performance.</a:t>
                      </a:r>
                      <a:endParaRPr lang="en-IN" b="1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rgbClr val="E1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0619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SUSE 12 </a:t>
                      </a:r>
                      <a:endParaRPr lang="en-IN" sz="2000" b="1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rgbClr val="E1EB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Btrfs</a:t>
                      </a:r>
                      <a:endParaRPr lang="en-IN" sz="2000" b="1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rgbClr val="E1EB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includes enhancements to virtualization .It includes Docker integration.</a:t>
                      </a:r>
                      <a:r>
                        <a:rPr lang="en-US" sz="18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N" b="1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rgbClr val="E1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6599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CentOS 7 </a:t>
                      </a:r>
                      <a:endParaRPr lang="en-IN" sz="2000" b="1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rgbClr val="E1EB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XFS</a:t>
                      </a:r>
                      <a:endParaRPr lang="en-IN" sz="2000" b="1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rgbClr val="E1EB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is a free, open-source version of RHEL 7. CentOS 7 is known for its stability and long-term support.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en-IN" b="1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rgbClr val="E1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63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B80A-D70A-4B7A-A8FF-3344D2838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239" y="4314456"/>
            <a:ext cx="6677025" cy="784537"/>
          </a:xfrm>
        </p:spPr>
        <p:txBody>
          <a:bodyPr>
            <a:normAutofit/>
          </a:bodyPr>
          <a:lstStyle/>
          <a:p>
            <a:pPr algn="ctr"/>
            <a:r>
              <a:rPr lang="en-US" sz="43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Devops</a:t>
            </a:r>
            <a:endParaRPr lang="en-US" sz="43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630025" y="6410325"/>
            <a:ext cx="304800" cy="25717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IN" sz="1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868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D7F006-A1B2-0D16-2D0E-401A04B99C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1639" y="1313854"/>
            <a:ext cx="6820469" cy="445070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DevOps is a collaboration between development and operations teams.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Goals include faster releases, frequent updates, and better quality.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 encompass improved communication, reduced errors, and increased efficiency.</a:t>
            </a:r>
            <a:endParaRPr lang="en-IN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02501-A83A-3159-783B-B43C73F99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DevOps</a:t>
            </a:r>
            <a:endParaRPr lang="en-IN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2" descr="DevOps Security Tools | Contrast Security">
            <a:extLst>
              <a:ext uri="{FF2B5EF4-FFF2-40B4-BE49-F238E27FC236}">
                <a16:creationId xmlns:a16="http://schemas.microsoft.com/office/drawing/2014/main" id="{AFC6E9A0-8261-7838-23A4-A869460FD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732" y="1480249"/>
            <a:ext cx="5040629" cy="411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384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D7F006-A1B2-0D16-2D0E-401A04B99C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5319" y="792773"/>
            <a:ext cx="7513322" cy="244379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 is a distributed version control system.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Developers collaborate on a codebase with repositories.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 concepts include commits, branches, and merges.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02501-A83A-3159-783B-B43C73F99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5319" y="286955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IN" sz="2700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endParaRPr lang="en-IN" sz="2700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A7D70F1-9A2E-DED0-4E3C-57D3F1FD08C8}"/>
              </a:ext>
            </a:extLst>
          </p:cNvPr>
          <p:cNvSpPr txBox="1">
            <a:spLocks/>
          </p:cNvSpPr>
          <p:nvPr/>
        </p:nvSpPr>
        <p:spPr>
          <a:xfrm>
            <a:off x="655319" y="3728720"/>
            <a:ext cx="7513322" cy="244379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ts val="17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7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 algn="l" defTabSz="914400" rtl="0" eaLnBrk="1" latinLnBrk="0" hangingPunct="1">
              <a:lnSpc>
                <a:spcPts val="17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 algn="l" defTabSz="914400" rtl="0" eaLnBrk="1" latinLnBrk="0" hangingPunct="1">
              <a:lnSpc>
                <a:spcPts val="1700"/>
              </a:lnSpc>
              <a:spcBef>
                <a:spcPts val="500"/>
              </a:spcBef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914400" indent="-228600" algn="l" defTabSz="914400" rtl="0" eaLnBrk="1" latinLnBrk="0" hangingPunct="1">
              <a:lnSpc>
                <a:spcPts val="1700"/>
              </a:lnSpc>
              <a:spcBef>
                <a:spcPts val="500"/>
              </a:spcBef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Ansible automates IT tasks and follows Infrastructure as Code (</a:t>
            </a:r>
            <a:r>
              <a:rPr lang="en-US" sz="2200" b="0" dirty="0" err="1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IaC</a:t>
            </a:r>
            <a:r>
              <a:rPr lang="en-US" sz="2200" b="0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principles.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Playbooks define automation tasks using YAML.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Roles organize tasks and allow reuse across playbooks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FC92CCF-0B7E-09F8-D022-DE074025CF5E}"/>
              </a:ext>
            </a:extLst>
          </p:cNvPr>
          <p:cNvSpPr txBox="1">
            <a:spLocks/>
          </p:cNvSpPr>
          <p:nvPr/>
        </p:nvSpPr>
        <p:spPr>
          <a:xfrm>
            <a:off x="655319" y="3186462"/>
            <a:ext cx="11125200" cy="434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800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ANSIBLE</a:t>
            </a:r>
            <a:endParaRPr lang="en-IN" sz="2700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050" name="Picture 2" descr="Get git-flows differences under your belt | by Nour El-Deen Abou El-Kassem  | ProAndroidDev">
            <a:extLst>
              <a:ext uri="{FF2B5EF4-FFF2-40B4-BE49-F238E27FC236}">
                <a16:creationId xmlns:a16="http://schemas.microsoft.com/office/drawing/2014/main" id="{FA22020E-E089-27A3-E9FD-5D26967D2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988" y="974993"/>
            <a:ext cx="4776012" cy="195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sible integration for the management of your IT solutions ...">
            <a:extLst>
              <a:ext uri="{FF2B5EF4-FFF2-40B4-BE49-F238E27FC236}">
                <a16:creationId xmlns:a16="http://schemas.microsoft.com/office/drawing/2014/main" id="{923C30E5-9860-8AAE-D9C3-4835856E0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890" y="3509963"/>
            <a:ext cx="20955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8388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02501-A83A-3159-783B-B43C73F9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81280"/>
            <a:ext cx="11113588" cy="16002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Continuous Integration and Continuous Deployment </a:t>
            </a:r>
            <a:r>
              <a:rPr lang="en-IN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(Jenkins)</a:t>
            </a:r>
            <a:endParaRPr lang="en-IN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Managing Your CI/CD Continuous Improvement With Pipelines | Simplilearn">
            <a:extLst>
              <a:ext uri="{FF2B5EF4-FFF2-40B4-BE49-F238E27FC236}">
                <a16:creationId xmlns:a16="http://schemas.microsoft.com/office/drawing/2014/main" id="{6082D311-9F76-099B-A657-6B3D23A74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7920" y="1593506"/>
            <a:ext cx="5974080" cy="453832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D7F006-A1B2-0D16-2D0E-401A04B99C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972" y="1483360"/>
            <a:ext cx="5974080" cy="438562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 Integration (CI) integrates code changes frequently.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Jenkins automates the build, test, and deploy process.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Jenkins pipelines define the CI/CD workflow.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 Deployment automates the deployment process Jenkins pipelines extend CI to include CD.</a:t>
            </a:r>
          </a:p>
        </p:txBody>
      </p:sp>
    </p:spTree>
    <p:extLst>
      <p:ext uri="{BB962C8B-B14F-4D97-AF65-F5344CB8AC3E}">
        <p14:creationId xmlns:p14="http://schemas.microsoft.com/office/powerpoint/2010/main" val="4145357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D7F006-A1B2-0D16-2D0E-401A04B99C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279" y="1480250"/>
            <a:ext cx="7574281" cy="445070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 allows packaging applications and dependencies as containers.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 images, containers, and Docker files are fundamental concepts.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 enhances consistency in different stages of the DevOps lifecycle.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Docker Compose helps manage multi-container applications.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Docker registries store and distribute Docker images.</a:t>
            </a:r>
            <a:endParaRPr lang="en-IN" sz="22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02501-A83A-3159-783B-B43C73F99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2279" y="622235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IN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Containerization with Docker</a:t>
            </a:r>
            <a:endParaRPr lang="en-IN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102" name="Picture 6" descr="What is Docker ? How to use it ? - Knoldus Blogs">
            <a:extLst>
              <a:ext uri="{FF2B5EF4-FFF2-40B4-BE49-F238E27FC236}">
                <a16:creationId xmlns:a16="http://schemas.microsoft.com/office/drawing/2014/main" id="{5B0DF9A4-9156-D846-B893-1C32FD3AF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233" y="1480250"/>
            <a:ext cx="6524122" cy="366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314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D7F006-A1B2-0D16-2D0E-401A04B99C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279" y="1480250"/>
            <a:ext cx="5857241" cy="445070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 computing provides on-demand resources over the internet.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and AWS are leading cloud service providers.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 models include public, private, and hybrid.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2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02501-A83A-3159-783B-B43C73F99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2279" y="622235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IN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Cloud Computing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5126" name="Picture 6" descr="AWS and Azure: Effective Tools for a Multi-Cloud Solution — ECS">
            <a:extLst>
              <a:ext uri="{FF2B5EF4-FFF2-40B4-BE49-F238E27FC236}">
                <a16:creationId xmlns:a16="http://schemas.microsoft.com/office/drawing/2014/main" id="{8A990131-489B-44F9-17A1-3AFAA2F4A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1" r="28916"/>
          <a:stretch/>
        </p:blipFill>
        <p:spPr bwMode="auto">
          <a:xfrm>
            <a:off x="6024879" y="1998410"/>
            <a:ext cx="6060465" cy="377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291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D7F006-A1B2-0D16-2D0E-401A04B99C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279" y="1338009"/>
            <a:ext cx="7604761" cy="488759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DevOps Services supports end-to-end DevOps practices.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CI/CD pipelines automate the software delivery process.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Resource Manager (ARM) templates enable IaC.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 DevOps tools include Code Pipeline, Code Deploy, Code Commit.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 CloudFormation automates infrastructure provisioning.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 services like Elastic Beanstalk aid application deployment.</a:t>
            </a:r>
            <a:endParaRPr lang="en-US" sz="22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02501-A83A-3159-783B-B43C73F99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2279" y="632395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IN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DevOps in AWS and Azure</a:t>
            </a:r>
          </a:p>
        </p:txBody>
      </p:sp>
      <p:pic>
        <p:nvPicPr>
          <p:cNvPr id="4" name="Picture 2" descr="DevOps Security Tools | Contrast Security">
            <a:extLst>
              <a:ext uri="{FF2B5EF4-FFF2-40B4-BE49-F238E27FC236}">
                <a16:creationId xmlns:a16="http://schemas.microsoft.com/office/drawing/2014/main" id="{FB1AB7D1-B7E6-E6CA-CA3E-96BC02846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19414" y="687880"/>
            <a:ext cx="6710670" cy="548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2514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D7F006-A1B2-0D16-2D0E-401A04B99C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279" y="1338009"/>
            <a:ext cx="7848601" cy="488759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 ensures application health and performance.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like Prometheus, Grafana, and ELK Stack assist monitoring.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Logging provides valuable insights for troubleshooting.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DevSecOps</a:t>
            </a:r>
            <a:r>
              <a:rPr lang="en-US" sz="2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integrates security into the DevOps lifecycle.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Automated security checks include vulnerability scanning and code analysis.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 security is crucial for identifying and mitigating risks.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02501-A83A-3159-783B-B43C73F99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2279" y="632395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Monitoring, Logging and Security in DevOps</a:t>
            </a:r>
            <a:endParaRPr lang="en-IN" u="sng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5787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D7F006-A1B2-0D16-2D0E-401A04B99C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279" y="1338009"/>
            <a:ext cx="6019801" cy="488759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 ensures applications handle increasing loads.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balancing, auto-scaling, and HA architectures achieve scalability.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 services like AWS Auto Scaling assist in automatic scaling.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02501-A83A-3159-783B-B43C73F99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2279" y="632395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Scaling and High Availability</a:t>
            </a:r>
            <a:endParaRPr lang="en-IN" u="sng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 descr="All Hail Auto Scaling! - Blog">
            <a:extLst>
              <a:ext uri="{FF2B5EF4-FFF2-40B4-BE49-F238E27FC236}">
                <a16:creationId xmlns:a16="http://schemas.microsoft.com/office/drawing/2014/main" id="{1D92E9FF-681C-E45B-D0D1-E710DC303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844" y="1067370"/>
            <a:ext cx="5746876" cy="42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020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D7F006-A1B2-0D16-2D0E-401A04B99C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280" y="1338010"/>
            <a:ext cx="4614218" cy="488759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Serverless computing offers event-driven, auto-scaling architectures.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AIOps leverages AI for IT operations automation.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DevOps evolves with emerging technologies for enhanced efficiency.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02501-A83A-3159-783B-B43C73F99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2279" y="632395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Trends in DevOps</a:t>
            </a:r>
            <a:endParaRPr lang="en-IN" u="sng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6" name="Picture 8" descr="Techment">
            <a:extLst>
              <a:ext uri="{FF2B5EF4-FFF2-40B4-BE49-F238E27FC236}">
                <a16:creationId xmlns:a16="http://schemas.microsoft.com/office/drawing/2014/main" id="{78AEA80C-5CFD-1FD8-E41A-8E2EF919D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7" r="7461"/>
          <a:stretch/>
        </p:blipFill>
        <p:spPr bwMode="auto">
          <a:xfrm>
            <a:off x="5076498" y="1338010"/>
            <a:ext cx="6810430" cy="418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C1BF05-C5EA-0C9A-BABD-56C042D3C670}"/>
              </a:ext>
            </a:extLst>
          </p:cNvPr>
          <p:cNvSpPr/>
          <p:nvPr/>
        </p:nvSpPr>
        <p:spPr>
          <a:xfrm>
            <a:off x="7477760" y="5029200"/>
            <a:ext cx="1930400" cy="355600"/>
          </a:xfrm>
          <a:prstGeom prst="rect">
            <a:avLst/>
          </a:prstGeom>
          <a:solidFill>
            <a:srgbClr val="F3F3F3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00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38129" y="648395"/>
            <a:ext cx="11125200" cy="64459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Prerequisite for Installation </a:t>
            </a:r>
            <a:endParaRPr lang="en-IN" sz="3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04838" y="1762125"/>
            <a:ext cx="2114548" cy="1276350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Hard-disk</a:t>
            </a:r>
            <a:endParaRPr lang="en-IN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824285" y="1762123"/>
            <a:ext cx="1695449" cy="1276350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endParaRPr lang="en-IN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391272" y="1762123"/>
            <a:ext cx="2447925" cy="1276350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Graphics</a:t>
            </a:r>
            <a:endParaRPr lang="en-IN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405936" y="1762123"/>
            <a:ext cx="2162175" cy="1276350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Processor</a:t>
            </a:r>
            <a:endParaRPr lang="en-IN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nip Same Side Corner Rectangle 7"/>
          <p:cNvSpPr/>
          <p:nvPr/>
        </p:nvSpPr>
        <p:spPr>
          <a:xfrm>
            <a:off x="200024" y="3857622"/>
            <a:ext cx="2924176" cy="1895475"/>
          </a:xfrm>
          <a:prstGeom prst="snip2SameRect">
            <a:avLst/>
          </a:prstGeom>
          <a:solidFill>
            <a:srgbClr val="7FA3BF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20 GB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50 GB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nip Same Side Corner Rectangle 8"/>
          <p:cNvSpPr/>
          <p:nvPr/>
        </p:nvSpPr>
        <p:spPr>
          <a:xfrm>
            <a:off x="3248022" y="3857624"/>
            <a:ext cx="2847977" cy="1895475"/>
          </a:xfrm>
          <a:prstGeom prst="snip2SameRect">
            <a:avLst/>
          </a:prstGeom>
          <a:solidFill>
            <a:srgbClr val="7FA3BF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2 GB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4 GB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nip Same Side Corner Rectangle 9"/>
          <p:cNvSpPr/>
          <p:nvPr/>
        </p:nvSpPr>
        <p:spPr>
          <a:xfrm>
            <a:off x="6219821" y="3857623"/>
            <a:ext cx="2790829" cy="1895475"/>
          </a:xfrm>
          <a:prstGeom prst="snip2SameRect">
            <a:avLst/>
          </a:prstGeom>
          <a:solidFill>
            <a:srgbClr val="7FA3BF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Graphics.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OpenGL 2 or higher , dedicated GPU.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nip Same Side Corner Rectangle 10"/>
          <p:cNvSpPr/>
          <p:nvPr/>
        </p:nvSpPr>
        <p:spPr>
          <a:xfrm>
            <a:off x="9115424" y="3857622"/>
            <a:ext cx="2743200" cy="1895475"/>
          </a:xfrm>
          <a:prstGeom prst="snip2SameRect">
            <a:avLst/>
          </a:prstGeom>
          <a:solidFill>
            <a:srgbClr val="7FA3BF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1 GHz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A multicore processor.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1428749" y="3205162"/>
            <a:ext cx="466725" cy="485775"/>
          </a:xfrm>
          <a:prstGeom prst="downArrow">
            <a:avLst/>
          </a:prstGeom>
          <a:solidFill>
            <a:schemeClr val="accent1">
              <a:lumMod val="1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7381871" y="3205162"/>
            <a:ext cx="466725" cy="485775"/>
          </a:xfrm>
          <a:prstGeom prst="downArrow">
            <a:avLst/>
          </a:prstGeom>
          <a:solidFill>
            <a:schemeClr val="accent1">
              <a:lumMod val="1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4438646" y="3205162"/>
            <a:ext cx="466725" cy="485775"/>
          </a:xfrm>
          <a:prstGeom prst="downArrow">
            <a:avLst/>
          </a:prstGeom>
          <a:solidFill>
            <a:schemeClr val="accent1">
              <a:lumMod val="1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10253660" y="3205162"/>
            <a:ext cx="466725" cy="485775"/>
          </a:xfrm>
          <a:prstGeom prst="downArrow">
            <a:avLst/>
          </a:prstGeom>
          <a:solidFill>
            <a:schemeClr val="accent1">
              <a:lumMod val="1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32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DC59F-B764-27C1-DDA9-4B2E4829B011}"/>
              </a:ext>
            </a:extLst>
          </p:cNvPr>
          <p:cNvSpPr txBox="1"/>
          <p:nvPr/>
        </p:nvSpPr>
        <p:spPr>
          <a:xfrm>
            <a:off x="457200" y="3606800"/>
            <a:ext cx="76835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4893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8174" y="2175503"/>
            <a:ext cx="112109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USB/DVD allows you to boot into a fully functional version of Linux without installing it on your computer. Installation CD/DVD is the traditional way of installing Linux.</a:t>
            </a:r>
            <a:endParaRPr lang="en-IN" sz="24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8175" y="3884786"/>
            <a:ext cx="112109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allows you to run Linux as a guest operating system inside another operating system.</a:t>
            </a:r>
            <a:endParaRPr lang="en-IN" sz="24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075" y="1020218"/>
            <a:ext cx="1114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 Available for Installing</a:t>
            </a:r>
            <a:endParaRPr lang="en-IN" sz="36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51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96333" y="526280"/>
            <a:ext cx="11125200" cy="61389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</a:t>
            </a:r>
            <a:endParaRPr lang="en-IN" sz="3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49EB16-486F-9EDA-DE2B-239A668C29CC}"/>
              </a:ext>
            </a:extLst>
          </p:cNvPr>
          <p:cNvSpPr txBox="1"/>
          <p:nvPr/>
        </p:nvSpPr>
        <p:spPr>
          <a:xfrm>
            <a:off x="576196" y="1429555"/>
            <a:ext cx="82223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operating system (OS) is a program that acts as an interface between the system hardware and the use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</a:t>
            </a:r>
            <a:endParaRPr lang="en-US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many operating systems</a:t>
            </a:r>
          </a:p>
          <a:p>
            <a:pPr lvl="2"/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Microsoft’s Windows.</a:t>
            </a:r>
          </a:p>
          <a:p>
            <a:pPr lvl="2"/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Apple’s macOS.</a:t>
            </a:r>
          </a:p>
          <a:p>
            <a:pPr lvl="2"/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operating system has three main functions: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the computer's resources, such as the central processing unit, memory, disk drives, and printers.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Establish a user interface.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and provide services for applications software.</a:t>
            </a:r>
            <a:endParaRPr lang="en-IN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A53D1B-0A5E-D9FB-AA80-F9CE36C750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4" t="1904" r="5370" b="3653"/>
          <a:stretch/>
        </p:blipFill>
        <p:spPr>
          <a:xfrm>
            <a:off x="8568499" y="1537773"/>
            <a:ext cx="3421913" cy="343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5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60866" y="458546"/>
            <a:ext cx="11125200" cy="602609"/>
          </a:xfrm>
        </p:spPr>
        <p:txBody>
          <a:bodyPr/>
          <a:lstStyle/>
          <a:p>
            <a:pPr marL="0" indent="0">
              <a:buNone/>
            </a:pPr>
            <a:r>
              <a:rPr lang="en-IN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 Installation</a:t>
            </a:r>
          </a:p>
          <a:p>
            <a:pPr marL="0" indent="0">
              <a:buNone/>
            </a:pPr>
            <a:endParaRPr lang="en-IN" sz="3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4757" y="1381901"/>
            <a:ext cx="11458222" cy="4094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200" dirty="0" err="1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</a:t>
            </a:r>
            <a:r>
              <a:rPr lang="fr-FR" sz="22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Interface (GUI) Installations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A graphical user interface (GUI) is a digital interface in which a user interacts with graphical components such as icons, buttons, and menus. </a:t>
            </a:r>
            <a:endParaRPr lang="fr-FR" sz="22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200" dirty="0" err="1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Text-Based</a:t>
            </a:r>
            <a:r>
              <a:rPr lang="fr-FR" sz="22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Installations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in text mode follows a pattern similar to the graphical installation.</a:t>
            </a:r>
            <a:endParaRPr lang="fr-FR" sz="22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Boot Installations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Network booting, shortened as </a:t>
            </a:r>
            <a:r>
              <a:rPr lang="en-US" sz="2200" dirty="0" err="1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netboot</a:t>
            </a:r>
            <a:r>
              <a:rPr lang="en-US" sz="22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is the process of booting up a computer from a network instead of a local disk.</a:t>
            </a:r>
            <a:endParaRPr lang="en-IN" sz="22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55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B80A-D70A-4B7A-A8FF-3344D2838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178" y="3544712"/>
            <a:ext cx="5375276" cy="1008172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Booting Process</a:t>
            </a:r>
            <a:endParaRPr lang="en-US" sz="48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0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LM">
      <a:dk1>
        <a:srgbClr val="595959"/>
      </a:dk1>
      <a:lt1>
        <a:srgbClr val="FFFFFF"/>
      </a:lt1>
      <a:dk2>
        <a:srgbClr val="000000"/>
      </a:dk2>
      <a:lt2>
        <a:srgbClr val="FFFFFF"/>
      </a:lt2>
      <a:accent1>
        <a:srgbClr val="BCD9F3"/>
      </a:accent1>
      <a:accent2>
        <a:srgbClr val="97C4EC"/>
      </a:accent2>
      <a:accent3>
        <a:srgbClr val="60A5E2"/>
      </a:accent3>
      <a:accent4>
        <a:srgbClr val="EF7C00"/>
      </a:accent4>
      <a:accent5>
        <a:srgbClr val="C8CA05"/>
      </a:accent5>
      <a:accent6>
        <a:srgbClr val="33682B"/>
      </a:accent6>
      <a:hlink>
        <a:srgbClr val="64B3E3"/>
      </a:hlink>
      <a:folHlink>
        <a:srgbClr val="004683"/>
      </a:folHlink>
    </a:clrScheme>
    <a:fontScheme name="Frutiger">
      <a:majorFont>
        <a:latin typeface="Frutiger 45 bold"/>
        <a:ea typeface=""/>
        <a:cs typeface=""/>
      </a:majorFont>
      <a:minorFont>
        <a:latin typeface="Frutiger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sFor_Spectra.potx" id="{D243AE31-2911-4724-A6B0-9DF4D975FB8C}" vid="{DF7EB32A-31C2-4AB8-91DF-BF0AD935DC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E668FDB297BA418F5A6539855E71B7" ma:contentTypeVersion="3" ma:contentTypeDescription="Create a new document." ma:contentTypeScope="" ma:versionID="4294c225a3417baf4b70885d580e1778">
  <xsd:schema xmlns:xsd="http://www.w3.org/2001/XMLSchema" xmlns:xs="http://www.w3.org/2001/XMLSchema" xmlns:p="http://schemas.microsoft.com/office/2006/metadata/properties" xmlns:ns2="88563cb8-e9e3-40d4-951f-126d0c29510d" xmlns:ns3="dc0ddbac-d92f-4135-ae82-46af643a22eb" targetNamespace="http://schemas.microsoft.com/office/2006/metadata/properties" ma:root="true" ma:fieldsID="4f00704ce9a2416b2cdaa5d136de8e77" ns2:_="" ns3:_="">
    <xsd:import namespace="88563cb8-e9e3-40d4-951f-126d0c29510d"/>
    <xsd:import namespace="dc0ddbac-d92f-4135-ae82-46af643a22e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563cb8-e9e3-40d4-951f-126d0c29510d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0ddbac-d92f-4135-ae82-46af643a22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88563cb8-e9e3-40d4-951f-126d0c29510d">QUMXH5H4ZXKS-875811578-11</_dlc_DocId>
    <_dlc_DocIdUrl xmlns="88563cb8-e9e3-40d4-951f-126d0c29510d">
      <Url>https://mindtreeonline.sharepoint.com/sites/LTIMindtree-Corporate-Templates/_layouts/15/DocIdRedir.aspx?ID=QUMXH5H4ZXKS-875811578-11</Url>
      <Description>QUMXH5H4ZXKS-875811578-11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C474493-4661-4534-A819-8424B96FDD6F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BACBCD0B-8E49-473F-9B37-931C1D238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563cb8-e9e3-40d4-951f-126d0c29510d"/>
    <ds:schemaRef ds:uri="dc0ddbac-d92f-4135-ae82-46af643a22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55CB52-33A3-4B47-8C1D-0EE24875E3DC}">
  <ds:schemaRefs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88563cb8-e9e3-40d4-951f-126d0c29510d"/>
    <ds:schemaRef ds:uri="http://schemas.microsoft.com/office/infopath/2007/PartnerControls"/>
    <ds:schemaRef ds:uri="http://www.w3.org/XML/1998/namespace"/>
    <ds:schemaRef ds:uri="dc0ddbac-d92f-4135-ae82-46af643a22eb"/>
    <ds:schemaRef ds:uri="http://schemas.openxmlformats.org/package/2006/metadata/core-properties"/>
    <ds:schemaRef ds:uri="http://schemas.microsoft.com/office/2006/metadata/properties"/>
  </ds:schemaRefs>
</ds:datastoreItem>
</file>

<file path=customXml/itemProps4.xml><?xml version="1.0" encoding="utf-8"?>
<ds:datastoreItem xmlns:ds="http://schemas.openxmlformats.org/officeDocument/2006/customXml" ds:itemID="{3998B09E-68DE-4B62-A34E-BB5B738ECC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3379</TotalTime>
  <Words>2505</Words>
  <Application>Microsoft Office PowerPoint</Application>
  <PresentationFormat>Widescreen</PresentationFormat>
  <Paragraphs>326</Paragraphs>
  <Slides>50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Arial</vt:lpstr>
      <vt:lpstr>Calibri</vt:lpstr>
      <vt:lpstr>Frutiger 45 bold</vt:lpstr>
      <vt:lpstr>Frutiger 45 Light</vt:lpstr>
      <vt:lpstr>Frutiger LT Pro 45 Light</vt:lpstr>
      <vt:lpstr>Google Sans</vt:lpstr>
      <vt:lpstr>Open Sans Light</vt:lpstr>
      <vt:lpstr>Söhne</vt:lpstr>
      <vt:lpstr>Symbol</vt:lpstr>
      <vt:lpstr>Times New Roman</vt:lpstr>
      <vt:lpstr>Wingdings</vt:lpstr>
      <vt:lpstr>Office Theme</vt:lpstr>
      <vt:lpstr>TEAM 6</vt:lpstr>
      <vt:lpstr>PowerPoint Presentation</vt:lpstr>
      <vt:lpstr>Installation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Booting Process</vt:lpstr>
      <vt:lpstr>BOOTING </vt:lpstr>
      <vt:lpstr>Network Services  &amp;  Network Clients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PACKAGE MANAGEMENT</vt:lpstr>
      <vt:lpstr>PACKAGE MANAGEMENT</vt:lpstr>
      <vt:lpstr>PowerPoint Presentation</vt:lpstr>
      <vt:lpstr>PowerPoint Presentation</vt:lpstr>
      <vt:lpstr>PowerPoint Presentation</vt:lpstr>
      <vt:lpstr>PowerPoint Presentation</vt:lpstr>
      <vt:lpstr>SQUID - Robust server which supports caching  for protocols High speed accessed websites It uses two NICs as internal and external  Port number of SQUID -3128 Address where Squid listens for client requests  over TLS/SSL connections are HTTPS</vt:lpstr>
      <vt:lpstr>PowerPoint Presentation</vt:lpstr>
      <vt:lpstr>AZURE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– NTM , STORAGE, VMs, DATA PROTECTION, SERVERLESS COMPUTING, MONITORING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Devops</vt:lpstr>
      <vt:lpstr>PowerPoint Presentation</vt:lpstr>
      <vt:lpstr>PowerPoint Presentation</vt:lpstr>
      <vt:lpstr>Continuous Integration and Continuous Deployment (Jenkins)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LTIMindtree PowerPoint Template_Download Source Sans Pro Font</dc:title>
  <dc:creator>Payal Gahlot</dc:creator>
  <cp:lastModifiedBy>Hamrutha P</cp:lastModifiedBy>
  <cp:revision>193</cp:revision>
  <dcterms:created xsi:type="dcterms:W3CDTF">2022-10-14T05:48:11Z</dcterms:created>
  <dcterms:modified xsi:type="dcterms:W3CDTF">2023-08-29T12:53:03Z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0x0101001EE668FDB297BA418F5A6539855E71B7</vt:lpwstr>
  </property>
  <property fmtid="{D5CDD505-2E9C-101B-9397-08002B2CF9AE}" pid="3" name="_dlc_DocIdItemGuid">
    <vt:lpwstr>36da67c7-b504-4aea-865b-0e87cedc899d</vt:lpwstr>
  </property>
</Properties>
</file>